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6"/>
  </p:notesMasterIdLst>
  <p:sldIdLst>
    <p:sldId id="256" r:id="rId5"/>
    <p:sldId id="2147483568" r:id="rId6"/>
    <p:sldId id="2147483593" r:id="rId7"/>
    <p:sldId id="2147483594" r:id="rId8"/>
    <p:sldId id="2147483595" r:id="rId9"/>
    <p:sldId id="2147483596" r:id="rId10"/>
    <p:sldId id="2147483597" r:id="rId11"/>
    <p:sldId id="2147483598" r:id="rId12"/>
    <p:sldId id="2147483599" r:id="rId13"/>
    <p:sldId id="2147483600" r:id="rId14"/>
    <p:sldId id="2147483578" r:id="rId15"/>
    <p:sldId id="2147483601" r:id="rId16"/>
    <p:sldId id="2147483602" r:id="rId17"/>
    <p:sldId id="2147483603" r:id="rId18"/>
    <p:sldId id="2147483604" r:id="rId19"/>
    <p:sldId id="2147483605" r:id="rId20"/>
    <p:sldId id="2147483609" r:id="rId21"/>
    <p:sldId id="2147483606" r:id="rId22"/>
    <p:sldId id="2147483607" r:id="rId23"/>
    <p:sldId id="2147483608" r:id="rId24"/>
    <p:sldId id="257" r:id="rId25"/>
    <p:sldId id="2147483611" r:id="rId26"/>
    <p:sldId id="2147483613" r:id="rId27"/>
    <p:sldId id="2147483612" r:id="rId28"/>
    <p:sldId id="2147483614" r:id="rId29"/>
    <p:sldId id="2147483615" r:id="rId30"/>
    <p:sldId id="2147483616" r:id="rId31"/>
    <p:sldId id="2147483617" r:id="rId32"/>
    <p:sldId id="2147483618" r:id="rId33"/>
    <p:sldId id="2147483621" r:id="rId34"/>
    <p:sldId id="214748362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11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11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9551A3-E213-4955-8CB7-83B6D5F2C56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909A86C-8B4B-4CA9-AAD6-D1BCF4999786}">
      <dgm:prSet/>
      <dgm:spPr/>
      <dgm:t>
        <a:bodyPr/>
        <a:lstStyle/>
        <a:p>
          <a:r>
            <a:rPr lang="en-US"/>
            <a:t>What are LLMs?</a:t>
          </a:r>
        </a:p>
      </dgm:t>
    </dgm:pt>
    <dgm:pt modelId="{C490DF24-CEF6-43F7-9303-C347ADA2436A}" type="parTrans" cxnId="{A7C5E46F-3E41-4F8C-BB9F-ECC0692D840A}">
      <dgm:prSet/>
      <dgm:spPr/>
      <dgm:t>
        <a:bodyPr/>
        <a:lstStyle/>
        <a:p>
          <a:endParaRPr lang="en-US"/>
        </a:p>
      </dgm:t>
    </dgm:pt>
    <dgm:pt modelId="{C980C21E-8082-42CE-9478-F7313787450F}" type="sibTrans" cxnId="{A7C5E46F-3E41-4F8C-BB9F-ECC0692D840A}">
      <dgm:prSet/>
      <dgm:spPr/>
      <dgm:t>
        <a:bodyPr/>
        <a:lstStyle/>
        <a:p>
          <a:endParaRPr lang="en-US"/>
        </a:p>
      </dgm:t>
    </dgm:pt>
    <dgm:pt modelId="{34CDA346-0A27-4836-A3C0-0C6954B961B0}">
      <dgm:prSet/>
      <dgm:spPr/>
      <dgm:t>
        <a:bodyPr/>
        <a:lstStyle/>
        <a:p>
          <a:r>
            <a:rPr lang="en-US"/>
            <a:t>- History and Evolution</a:t>
          </a:r>
        </a:p>
      </dgm:t>
    </dgm:pt>
    <dgm:pt modelId="{D34B5A46-74C7-45E2-B596-438BB4D8C184}" type="parTrans" cxnId="{ECA2E36C-9F65-44C9-A504-207843CCFE83}">
      <dgm:prSet/>
      <dgm:spPr/>
      <dgm:t>
        <a:bodyPr/>
        <a:lstStyle/>
        <a:p>
          <a:endParaRPr lang="en-US"/>
        </a:p>
      </dgm:t>
    </dgm:pt>
    <dgm:pt modelId="{A79F8FB7-33C7-4C85-A9B0-2725FEE314FA}" type="sibTrans" cxnId="{ECA2E36C-9F65-44C9-A504-207843CCFE83}">
      <dgm:prSet/>
      <dgm:spPr/>
      <dgm:t>
        <a:bodyPr/>
        <a:lstStyle/>
        <a:p>
          <a:endParaRPr lang="en-US"/>
        </a:p>
      </dgm:t>
    </dgm:pt>
    <dgm:pt modelId="{C83AC5D7-EC9D-4D2F-A534-EE3476F34B15}">
      <dgm:prSet/>
      <dgm:spPr/>
      <dgm:t>
        <a:bodyPr/>
        <a:lstStyle/>
        <a:p>
          <a:r>
            <a:rPr lang="en-US" dirty="0"/>
            <a:t>- How LLMs Work</a:t>
          </a:r>
        </a:p>
      </dgm:t>
    </dgm:pt>
    <dgm:pt modelId="{2BC081B6-1322-44B8-A45D-FC95D8B5C68F}" type="parTrans" cxnId="{4A586DCB-F938-4997-BA49-1D6B96DDFD18}">
      <dgm:prSet/>
      <dgm:spPr/>
      <dgm:t>
        <a:bodyPr/>
        <a:lstStyle/>
        <a:p>
          <a:endParaRPr lang="en-US"/>
        </a:p>
      </dgm:t>
    </dgm:pt>
    <dgm:pt modelId="{FE0E97B1-F9DF-4637-87AF-769BE0B05F98}" type="sibTrans" cxnId="{4A586DCB-F938-4997-BA49-1D6B96DDFD18}">
      <dgm:prSet/>
      <dgm:spPr/>
      <dgm:t>
        <a:bodyPr/>
        <a:lstStyle/>
        <a:p>
          <a:endParaRPr lang="en-US"/>
        </a:p>
      </dgm:t>
    </dgm:pt>
    <dgm:pt modelId="{49B7E364-D85D-42F0-B9F6-65183E343353}">
      <dgm:prSet/>
      <dgm:spPr/>
      <dgm:t>
        <a:bodyPr/>
        <a:lstStyle/>
        <a:p>
          <a:r>
            <a:rPr lang="en-US" dirty="0"/>
            <a:t>- Building an LLM</a:t>
          </a:r>
        </a:p>
      </dgm:t>
    </dgm:pt>
    <dgm:pt modelId="{770306C6-DDAE-4CD5-87CE-63CBC2779A73}" type="parTrans" cxnId="{CBAC8158-EB31-4376-AF93-AA7FB0E3E14A}">
      <dgm:prSet/>
      <dgm:spPr/>
      <dgm:t>
        <a:bodyPr/>
        <a:lstStyle/>
        <a:p>
          <a:endParaRPr lang="en-US"/>
        </a:p>
      </dgm:t>
    </dgm:pt>
    <dgm:pt modelId="{D9374F0C-0252-4EEF-9A14-CEEFD46B2F89}" type="sibTrans" cxnId="{CBAC8158-EB31-4376-AF93-AA7FB0E3E14A}">
      <dgm:prSet/>
      <dgm:spPr/>
      <dgm:t>
        <a:bodyPr/>
        <a:lstStyle/>
        <a:p>
          <a:endParaRPr lang="en-US"/>
        </a:p>
      </dgm:t>
    </dgm:pt>
    <dgm:pt modelId="{7E815980-761C-48C6-A1B4-2A3036BBF211}">
      <dgm:prSet/>
      <dgm:spPr/>
      <dgm:t>
        <a:bodyPr/>
        <a:lstStyle/>
        <a:p>
          <a:r>
            <a:rPr lang="en-US"/>
            <a:t>- Use Cases and Applications</a:t>
          </a:r>
        </a:p>
      </dgm:t>
    </dgm:pt>
    <dgm:pt modelId="{348F85D5-FB8B-420A-9E59-EF4D5DA98E16}" type="parTrans" cxnId="{034EBA59-29D4-4877-BAE4-B7DF6C011543}">
      <dgm:prSet/>
      <dgm:spPr/>
      <dgm:t>
        <a:bodyPr/>
        <a:lstStyle/>
        <a:p>
          <a:endParaRPr lang="en-US"/>
        </a:p>
      </dgm:t>
    </dgm:pt>
    <dgm:pt modelId="{2A84408D-E68C-4344-B61E-0CC931894C66}" type="sibTrans" cxnId="{034EBA59-29D4-4877-BAE4-B7DF6C011543}">
      <dgm:prSet/>
      <dgm:spPr/>
      <dgm:t>
        <a:bodyPr/>
        <a:lstStyle/>
        <a:p>
          <a:endParaRPr lang="en-US"/>
        </a:p>
      </dgm:t>
    </dgm:pt>
    <dgm:pt modelId="{2ED34BC6-8B16-4056-BF18-9EEFA80D3F32}">
      <dgm:prSet/>
      <dgm:spPr/>
      <dgm:t>
        <a:bodyPr/>
        <a:lstStyle/>
        <a:p>
          <a:r>
            <a:rPr lang="en-US" dirty="0"/>
            <a:t>- LLM Challenges and Security</a:t>
          </a:r>
        </a:p>
      </dgm:t>
    </dgm:pt>
    <dgm:pt modelId="{6E1988C2-11BF-4D65-A953-9C5DF6E11932}" type="parTrans" cxnId="{01E2FA13-8E91-42A8-9213-0540147326BE}">
      <dgm:prSet/>
      <dgm:spPr/>
      <dgm:t>
        <a:bodyPr/>
        <a:lstStyle/>
        <a:p>
          <a:endParaRPr lang="en-US"/>
        </a:p>
      </dgm:t>
    </dgm:pt>
    <dgm:pt modelId="{023B8548-70BB-419C-B7FF-20EF74FC2671}" type="sibTrans" cxnId="{01E2FA13-8E91-42A8-9213-0540147326BE}">
      <dgm:prSet/>
      <dgm:spPr/>
      <dgm:t>
        <a:bodyPr/>
        <a:lstStyle/>
        <a:p>
          <a:endParaRPr lang="en-US"/>
        </a:p>
      </dgm:t>
    </dgm:pt>
    <dgm:pt modelId="{89BD21CB-91A0-4454-A76A-35F17BB67FC4}">
      <dgm:prSet/>
      <dgm:spPr/>
      <dgm:t>
        <a:bodyPr/>
        <a:lstStyle/>
        <a:p>
          <a:r>
            <a:rPr lang="en-US" dirty="0"/>
            <a:t>- The Future of LLMs</a:t>
          </a:r>
        </a:p>
      </dgm:t>
    </dgm:pt>
    <dgm:pt modelId="{C65D7E8C-EEB7-4EBF-9F0F-1C39859DC70F}" type="parTrans" cxnId="{3DC2C1B6-D496-42AC-B422-DFAD0CBA7931}">
      <dgm:prSet/>
      <dgm:spPr/>
      <dgm:t>
        <a:bodyPr/>
        <a:lstStyle/>
        <a:p>
          <a:endParaRPr lang="en-US"/>
        </a:p>
      </dgm:t>
    </dgm:pt>
    <dgm:pt modelId="{0C3281F2-C997-4144-99E8-1F68D5E7C44E}" type="sibTrans" cxnId="{3DC2C1B6-D496-42AC-B422-DFAD0CBA7931}">
      <dgm:prSet/>
      <dgm:spPr/>
      <dgm:t>
        <a:bodyPr/>
        <a:lstStyle/>
        <a:p>
          <a:endParaRPr lang="en-US"/>
        </a:p>
      </dgm:t>
    </dgm:pt>
    <dgm:pt modelId="{A64F825B-5C72-4029-895F-DCEA142221B3}" type="pres">
      <dgm:prSet presAssocID="{CD9551A3-E213-4955-8CB7-83B6D5F2C567}" presName="root" presStyleCnt="0">
        <dgm:presLayoutVars>
          <dgm:dir/>
          <dgm:resizeHandles val="exact"/>
        </dgm:presLayoutVars>
      </dgm:prSet>
      <dgm:spPr/>
    </dgm:pt>
    <dgm:pt modelId="{779DD54C-91EA-4799-8EEE-6F3DB7E9B3AA}" type="pres">
      <dgm:prSet presAssocID="{E909A86C-8B4B-4CA9-AAD6-D1BCF4999786}" presName="compNode" presStyleCnt="0"/>
      <dgm:spPr/>
    </dgm:pt>
    <dgm:pt modelId="{3FAF6BF7-D758-41C3-9133-8588FDEA815B}" type="pres">
      <dgm:prSet presAssocID="{E909A86C-8B4B-4CA9-AAD6-D1BCF4999786}" presName="bgRect" presStyleLbl="bgShp" presStyleIdx="0" presStyleCnt="7"/>
      <dgm:spPr/>
    </dgm:pt>
    <dgm:pt modelId="{7741D1E0-3135-41A8-A4BA-257DECF99396}" type="pres">
      <dgm:prSet presAssocID="{E909A86C-8B4B-4CA9-AAD6-D1BCF4999786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CD40662F-554C-41DC-B266-53E5FE2AA64F}" type="pres">
      <dgm:prSet presAssocID="{E909A86C-8B4B-4CA9-AAD6-D1BCF4999786}" presName="spaceRect" presStyleCnt="0"/>
      <dgm:spPr/>
    </dgm:pt>
    <dgm:pt modelId="{888D080D-B42A-412F-95B2-B4107DFD0F70}" type="pres">
      <dgm:prSet presAssocID="{E909A86C-8B4B-4CA9-AAD6-D1BCF4999786}" presName="parTx" presStyleLbl="revTx" presStyleIdx="0" presStyleCnt="7">
        <dgm:presLayoutVars>
          <dgm:chMax val="0"/>
          <dgm:chPref val="0"/>
        </dgm:presLayoutVars>
      </dgm:prSet>
      <dgm:spPr/>
    </dgm:pt>
    <dgm:pt modelId="{2015C6AF-9C8A-41A9-866B-C389FDEBEECA}" type="pres">
      <dgm:prSet presAssocID="{C980C21E-8082-42CE-9478-F7313787450F}" presName="sibTrans" presStyleCnt="0"/>
      <dgm:spPr/>
    </dgm:pt>
    <dgm:pt modelId="{62EC1AA3-10A8-4E0C-A487-07D2688E654E}" type="pres">
      <dgm:prSet presAssocID="{34CDA346-0A27-4836-A3C0-0C6954B961B0}" presName="compNode" presStyleCnt="0"/>
      <dgm:spPr/>
    </dgm:pt>
    <dgm:pt modelId="{EBCF3227-7A7B-4856-9A4A-B7CE97EE1EF9}" type="pres">
      <dgm:prSet presAssocID="{34CDA346-0A27-4836-A3C0-0C6954B961B0}" presName="bgRect" presStyleLbl="bgShp" presStyleIdx="1" presStyleCnt="7"/>
      <dgm:spPr/>
    </dgm:pt>
    <dgm:pt modelId="{D1B39DBB-75ED-4713-9B05-EC5CAF0DB9D7}" type="pres">
      <dgm:prSet presAssocID="{34CDA346-0A27-4836-A3C0-0C6954B961B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6812F508-3F06-46A1-A475-55EC144721F4}" type="pres">
      <dgm:prSet presAssocID="{34CDA346-0A27-4836-A3C0-0C6954B961B0}" presName="spaceRect" presStyleCnt="0"/>
      <dgm:spPr/>
    </dgm:pt>
    <dgm:pt modelId="{1808859A-242E-4EB4-96EF-B1D1A041B4BD}" type="pres">
      <dgm:prSet presAssocID="{34CDA346-0A27-4836-A3C0-0C6954B961B0}" presName="parTx" presStyleLbl="revTx" presStyleIdx="1" presStyleCnt="7">
        <dgm:presLayoutVars>
          <dgm:chMax val="0"/>
          <dgm:chPref val="0"/>
        </dgm:presLayoutVars>
      </dgm:prSet>
      <dgm:spPr/>
    </dgm:pt>
    <dgm:pt modelId="{445A70FB-CD6F-4B08-865C-38F3359E21FF}" type="pres">
      <dgm:prSet presAssocID="{A79F8FB7-33C7-4C85-A9B0-2725FEE314FA}" presName="sibTrans" presStyleCnt="0"/>
      <dgm:spPr/>
    </dgm:pt>
    <dgm:pt modelId="{99268418-422C-4B66-8271-1696A71DB12E}" type="pres">
      <dgm:prSet presAssocID="{C83AC5D7-EC9D-4D2F-A534-EE3476F34B15}" presName="compNode" presStyleCnt="0"/>
      <dgm:spPr/>
    </dgm:pt>
    <dgm:pt modelId="{C318A55F-365B-48CF-B70D-B11DDDA40F2F}" type="pres">
      <dgm:prSet presAssocID="{C83AC5D7-EC9D-4D2F-A534-EE3476F34B15}" presName="bgRect" presStyleLbl="bgShp" presStyleIdx="2" presStyleCnt="7"/>
      <dgm:spPr/>
    </dgm:pt>
    <dgm:pt modelId="{8DE49792-C8D6-48A5-8BB8-718FC2FB8669}" type="pres">
      <dgm:prSet presAssocID="{C83AC5D7-EC9D-4D2F-A534-EE3476F34B1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34BDA5F-86C2-4594-98D9-3396F0F7D970}" type="pres">
      <dgm:prSet presAssocID="{C83AC5D7-EC9D-4D2F-A534-EE3476F34B15}" presName="spaceRect" presStyleCnt="0"/>
      <dgm:spPr/>
    </dgm:pt>
    <dgm:pt modelId="{D2C9090E-1095-4041-B745-6B747C416CB7}" type="pres">
      <dgm:prSet presAssocID="{C83AC5D7-EC9D-4D2F-A534-EE3476F34B15}" presName="parTx" presStyleLbl="revTx" presStyleIdx="2" presStyleCnt="7">
        <dgm:presLayoutVars>
          <dgm:chMax val="0"/>
          <dgm:chPref val="0"/>
        </dgm:presLayoutVars>
      </dgm:prSet>
      <dgm:spPr/>
    </dgm:pt>
    <dgm:pt modelId="{D96BC59D-2A79-4C2B-84CD-CE30064F5E9E}" type="pres">
      <dgm:prSet presAssocID="{FE0E97B1-F9DF-4637-87AF-769BE0B05F98}" presName="sibTrans" presStyleCnt="0"/>
      <dgm:spPr/>
    </dgm:pt>
    <dgm:pt modelId="{7FFFB51C-6786-4C14-A4C6-F2B05C5007BA}" type="pres">
      <dgm:prSet presAssocID="{49B7E364-D85D-42F0-B9F6-65183E343353}" presName="compNode" presStyleCnt="0"/>
      <dgm:spPr/>
    </dgm:pt>
    <dgm:pt modelId="{B9C99AE8-78F7-4731-893A-A0DAA9BF78F9}" type="pres">
      <dgm:prSet presAssocID="{49B7E364-D85D-42F0-B9F6-65183E343353}" presName="bgRect" presStyleLbl="bgShp" presStyleIdx="3" presStyleCnt="7"/>
      <dgm:spPr/>
    </dgm:pt>
    <dgm:pt modelId="{18F84E05-38A5-4983-9267-FCAE4FBBD4B2}" type="pres">
      <dgm:prSet presAssocID="{49B7E364-D85D-42F0-B9F6-65183E343353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7452BEB9-9B56-4C0B-85B5-3A912E94973F}" type="pres">
      <dgm:prSet presAssocID="{49B7E364-D85D-42F0-B9F6-65183E343353}" presName="spaceRect" presStyleCnt="0"/>
      <dgm:spPr/>
    </dgm:pt>
    <dgm:pt modelId="{7C39BFC2-A62F-480D-B8D9-5D169EB5D2DC}" type="pres">
      <dgm:prSet presAssocID="{49B7E364-D85D-42F0-B9F6-65183E343353}" presName="parTx" presStyleLbl="revTx" presStyleIdx="3" presStyleCnt="7">
        <dgm:presLayoutVars>
          <dgm:chMax val="0"/>
          <dgm:chPref val="0"/>
        </dgm:presLayoutVars>
      </dgm:prSet>
      <dgm:spPr/>
    </dgm:pt>
    <dgm:pt modelId="{32E3F037-34A4-49D0-8C86-A30E0CDB002B}" type="pres">
      <dgm:prSet presAssocID="{D9374F0C-0252-4EEF-9A14-CEEFD46B2F89}" presName="sibTrans" presStyleCnt="0"/>
      <dgm:spPr/>
    </dgm:pt>
    <dgm:pt modelId="{3A6ABDF2-C98E-441C-839C-3B575915C07E}" type="pres">
      <dgm:prSet presAssocID="{7E815980-761C-48C6-A1B4-2A3036BBF211}" presName="compNode" presStyleCnt="0"/>
      <dgm:spPr/>
    </dgm:pt>
    <dgm:pt modelId="{A4E5A1E6-DF9E-4E1B-8588-CD17F0E45A87}" type="pres">
      <dgm:prSet presAssocID="{7E815980-761C-48C6-A1B4-2A3036BBF211}" presName="bgRect" presStyleLbl="bgShp" presStyleIdx="4" presStyleCnt="7"/>
      <dgm:spPr/>
    </dgm:pt>
    <dgm:pt modelId="{AC5D8A0C-7DEF-4AF0-BF0F-F3400C73E098}" type="pres">
      <dgm:prSet presAssocID="{7E815980-761C-48C6-A1B4-2A3036BBF211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0642663-2224-40A0-8B32-B3D35679EF07}" type="pres">
      <dgm:prSet presAssocID="{7E815980-761C-48C6-A1B4-2A3036BBF211}" presName="spaceRect" presStyleCnt="0"/>
      <dgm:spPr/>
    </dgm:pt>
    <dgm:pt modelId="{F395764B-637D-42E1-BFE4-8034ADF23305}" type="pres">
      <dgm:prSet presAssocID="{7E815980-761C-48C6-A1B4-2A3036BBF211}" presName="parTx" presStyleLbl="revTx" presStyleIdx="4" presStyleCnt="7">
        <dgm:presLayoutVars>
          <dgm:chMax val="0"/>
          <dgm:chPref val="0"/>
        </dgm:presLayoutVars>
      </dgm:prSet>
      <dgm:spPr/>
    </dgm:pt>
    <dgm:pt modelId="{434B2AEB-6873-42BA-BAAE-34E1571E9E9A}" type="pres">
      <dgm:prSet presAssocID="{2A84408D-E68C-4344-B61E-0CC931894C66}" presName="sibTrans" presStyleCnt="0"/>
      <dgm:spPr/>
    </dgm:pt>
    <dgm:pt modelId="{78025F61-1556-4BF3-8C89-EB602D092033}" type="pres">
      <dgm:prSet presAssocID="{2ED34BC6-8B16-4056-BF18-9EEFA80D3F32}" presName="compNode" presStyleCnt="0"/>
      <dgm:spPr/>
    </dgm:pt>
    <dgm:pt modelId="{5AEF801E-E4ED-4C13-99D1-98550BA9957A}" type="pres">
      <dgm:prSet presAssocID="{2ED34BC6-8B16-4056-BF18-9EEFA80D3F32}" presName="bgRect" presStyleLbl="bgShp" presStyleIdx="5" presStyleCnt="7"/>
      <dgm:spPr/>
    </dgm:pt>
    <dgm:pt modelId="{7338B671-B423-4BA0-BBDD-6F81AC134651}" type="pres">
      <dgm:prSet presAssocID="{2ED34BC6-8B16-4056-BF18-9EEFA80D3F32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1AE87E42-06FF-4047-875E-B5E6C51BF94A}" type="pres">
      <dgm:prSet presAssocID="{2ED34BC6-8B16-4056-BF18-9EEFA80D3F32}" presName="spaceRect" presStyleCnt="0"/>
      <dgm:spPr/>
    </dgm:pt>
    <dgm:pt modelId="{31E68ACA-0E2C-4349-9CA0-23342C87F24B}" type="pres">
      <dgm:prSet presAssocID="{2ED34BC6-8B16-4056-BF18-9EEFA80D3F32}" presName="parTx" presStyleLbl="revTx" presStyleIdx="5" presStyleCnt="7">
        <dgm:presLayoutVars>
          <dgm:chMax val="0"/>
          <dgm:chPref val="0"/>
        </dgm:presLayoutVars>
      </dgm:prSet>
      <dgm:spPr/>
    </dgm:pt>
    <dgm:pt modelId="{D3240989-B3DE-4AE6-8E95-55E280C2B031}" type="pres">
      <dgm:prSet presAssocID="{023B8548-70BB-419C-B7FF-20EF74FC2671}" presName="sibTrans" presStyleCnt="0"/>
      <dgm:spPr/>
    </dgm:pt>
    <dgm:pt modelId="{9A270DA7-EC81-4B07-9CAD-2722BA262D14}" type="pres">
      <dgm:prSet presAssocID="{89BD21CB-91A0-4454-A76A-35F17BB67FC4}" presName="compNode" presStyleCnt="0"/>
      <dgm:spPr/>
    </dgm:pt>
    <dgm:pt modelId="{BD6D77F9-2D33-4CE2-A84D-5577587F1B58}" type="pres">
      <dgm:prSet presAssocID="{89BD21CB-91A0-4454-A76A-35F17BB67FC4}" presName="bgRect" presStyleLbl="bgShp" presStyleIdx="6" presStyleCnt="7"/>
      <dgm:spPr/>
    </dgm:pt>
    <dgm:pt modelId="{2E4DBA42-642D-4603-B35A-B767154AACB9}" type="pres">
      <dgm:prSet presAssocID="{89BD21CB-91A0-4454-A76A-35F17BB67FC4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8576CDDB-DFA2-441B-86B4-BEFEFF6CA6A2}" type="pres">
      <dgm:prSet presAssocID="{89BD21CB-91A0-4454-A76A-35F17BB67FC4}" presName="spaceRect" presStyleCnt="0"/>
      <dgm:spPr/>
    </dgm:pt>
    <dgm:pt modelId="{30AF73B2-5B74-4ADC-9D87-35FD41F464A6}" type="pres">
      <dgm:prSet presAssocID="{89BD21CB-91A0-4454-A76A-35F17BB67FC4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76113B0F-3A02-47E1-9A43-9774F44F2774}" type="presOf" srcId="{2ED34BC6-8B16-4056-BF18-9EEFA80D3F32}" destId="{31E68ACA-0E2C-4349-9CA0-23342C87F24B}" srcOrd="0" destOrd="0" presId="urn:microsoft.com/office/officeart/2018/2/layout/IconVerticalSolidList"/>
    <dgm:cxn modelId="{01E2FA13-8E91-42A8-9213-0540147326BE}" srcId="{CD9551A3-E213-4955-8CB7-83B6D5F2C567}" destId="{2ED34BC6-8B16-4056-BF18-9EEFA80D3F32}" srcOrd="5" destOrd="0" parTransId="{6E1988C2-11BF-4D65-A953-9C5DF6E11932}" sibTransId="{023B8548-70BB-419C-B7FF-20EF74FC2671}"/>
    <dgm:cxn modelId="{0EC40E32-F893-4921-99D9-65D415F5A881}" type="presOf" srcId="{89BD21CB-91A0-4454-A76A-35F17BB67FC4}" destId="{30AF73B2-5B74-4ADC-9D87-35FD41F464A6}" srcOrd="0" destOrd="0" presId="urn:microsoft.com/office/officeart/2018/2/layout/IconVerticalSolidList"/>
    <dgm:cxn modelId="{2094FA63-2A98-41C2-89EC-88A64BA7EA95}" type="presOf" srcId="{7E815980-761C-48C6-A1B4-2A3036BBF211}" destId="{F395764B-637D-42E1-BFE4-8034ADF23305}" srcOrd="0" destOrd="0" presId="urn:microsoft.com/office/officeart/2018/2/layout/IconVerticalSolidList"/>
    <dgm:cxn modelId="{ECA2E36C-9F65-44C9-A504-207843CCFE83}" srcId="{CD9551A3-E213-4955-8CB7-83B6D5F2C567}" destId="{34CDA346-0A27-4836-A3C0-0C6954B961B0}" srcOrd="1" destOrd="0" parTransId="{D34B5A46-74C7-45E2-B596-438BB4D8C184}" sibTransId="{A79F8FB7-33C7-4C85-A9B0-2725FEE314FA}"/>
    <dgm:cxn modelId="{A7C5E46F-3E41-4F8C-BB9F-ECC0692D840A}" srcId="{CD9551A3-E213-4955-8CB7-83B6D5F2C567}" destId="{E909A86C-8B4B-4CA9-AAD6-D1BCF4999786}" srcOrd="0" destOrd="0" parTransId="{C490DF24-CEF6-43F7-9303-C347ADA2436A}" sibTransId="{C980C21E-8082-42CE-9478-F7313787450F}"/>
    <dgm:cxn modelId="{8433A775-D5C5-4CB8-8BD8-3BD86251FF5C}" type="presOf" srcId="{CD9551A3-E213-4955-8CB7-83B6D5F2C567}" destId="{A64F825B-5C72-4029-895F-DCEA142221B3}" srcOrd="0" destOrd="0" presId="urn:microsoft.com/office/officeart/2018/2/layout/IconVerticalSolidList"/>
    <dgm:cxn modelId="{CBAC8158-EB31-4376-AF93-AA7FB0E3E14A}" srcId="{CD9551A3-E213-4955-8CB7-83B6D5F2C567}" destId="{49B7E364-D85D-42F0-B9F6-65183E343353}" srcOrd="3" destOrd="0" parTransId="{770306C6-DDAE-4CD5-87CE-63CBC2779A73}" sibTransId="{D9374F0C-0252-4EEF-9A14-CEEFD46B2F89}"/>
    <dgm:cxn modelId="{034EBA59-29D4-4877-BAE4-B7DF6C011543}" srcId="{CD9551A3-E213-4955-8CB7-83B6D5F2C567}" destId="{7E815980-761C-48C6-A1B4-2A3036BBF211}" srcOrd="4" destOrd="0" parTransId="{348F85D5-FB8B-420A-9E59-EF4D5DA98E16}" sibTransId="{2A84408D-E68C-4344-B61E-0CC931894C66}"/>
    <dgm:cxn modelId="{3DC2C1B6-D496-42AC-B422-DFAD0CBA7931}" srcId="{CD9551A3-E213-4955-8CB7-83B6D5F2C567}" destId="{89BD21CB-91A0-4454-A76A-35F17BB67FC4}" srcOrd="6" destOrd="0" parTransId="{C65D7E8C-EEB7-4EBF-9F0F-1C39859DC70F}" sibTransId="{0C3281F2-C997-4144-99E8-1F68D5E7C44E}"/>
    <dgm:cxn modelId="{FB6A9BC7-372A-454B-9E7D-AC2D0FE6D78A}" type="presOf" srcId="{49B7E364-D85D-42F0-B9F6-65183E343353}" destId="{7C39BFC2-A62F-480D-B8D9-5D169EB5D2DC}" srcOrd="0" destOrd="0" presId="urn:microsoft.com/office/officeart/2018/2/layout/IconVerticalSolidList"/>
    <dgm:cxn modelId="{4A586DCB-F938-4997-BA49-1D6B96DDFD18}" srcId="{CD9551A3-E213-4955-8CB7-83B6D5F2C567}" destId="{C83AC5D7-EC9D-4D2F-A534-EE3476F34B15}" srcOrd="2" destOrd="0" parTransId="{2BC081B6-1322-44B8-A45D-FC95D8B5C68F}" sibTransId="{FE0E97B1-F9DF-4637-87AF-769BE0B05F98}"/>
    <dgm:cxn modelId="{F5D548E1-FF3E-49C2-8E49-F82462174F61}" type="presOf" srcId="{34CDA346-0A27-4836-A3C0-0C6954B961B0}" destId="{1808859A-242E-4EB4-96EF-B1D1A041B4BD}" srcOrd="0" destOrd="0" presId="urn:microsoft.com/office/officeart/2018/2/layout/IconVerticalSolidList"/>
    <dgm:cxn modelId="{8BCAB9F5-07EF-480C-9CD4-E3E38A5BDB62}" type="presOf" srcId="{C83AC5D7-EC9D-4D2F-A534-EE3476F34B15}" destId="{D2C9090E-1095-4041-B745-6B747C416CB7}" srcOrd="0" destOrd="0" presId="urn:microsoft.com/office/officeart/2018/2/layout/IconVerticalSolidList"/>
    <dgm:cxn modelId="{366985FA-E7C2-42EC-B8C5-15556C86DE1D}" type="presOf" srcId="{E909A86C-8B4B-4CA9-AAD6-D1BCF4999786}" destId="{888D080D-B42A-412F-95B2-B4107DFD0F70}" srcOrd="0" destOrd="0" presId="urn:microsoft.com/office/officeart/2018/2/layout/IconVerticalSolidList"/>
    <dgm:cxn modelId="{D2422A82-041F-4443-8E54-825666BF2A51}" type="presParOf" srcId="{A64F825B-5C72-4029-895F-DCEA142221B3}" destId="{779DD54C-91EA-4799-8EEE-6F3DB7E9B3AA}" srcOrd="0" destOrd="0" presId="urn:microsoft.com/office/officeart/2018/2/layout/IconVerticalSolidList"/>
    <dgm:cxn modelId="{A378656D-51A6-4810-A2B9-8893ACBD1050}" type="presParOf" srcId="{779DD54C-91EA-4799-8EEE-6F3DB7E9B3AA}" destId="{3FAF6BF7-D758-41C3-9133-8588FDEA815B}" srcOrd="0" destOrd="0" presId="urn:microsoft.com/office/officeart/2018/2/layout/IconVerticalSolidList"/>
    <dgm:cxn modelId="{13FF5F68-8150-4F3C-A802-1DA448DDA271}" type="presParOf" srcId="{779DD54C-91EA-4799-8EEE-6F3DB7E9B3AA}" destId="{7741D1E0-3135-41A8-A4BA-257DECF99396}" srcOrd="1" destOrd="0" presId="urn:microsoft.com/office/officeart/2018/2/layout/IconVerticalSolidList"/>
    <dgm:cxn modelId="{6D279E4E-AA12-4D8D-91F7-77E999312D3B}" type="presParOf" srcId="{779DD54C-91EA-4799-8EEE-6F3DB7E9B3AA}" destId="{CD40662F-554C-41DC-B266-53E5FE2AA64F}" srcOrd="2" destOrd="0" presId="urn:microsoft.com/office/officeart/2018/2/layout/IconVerticalSolidList"/>
    <dgm:cxn modelId="{AB7F6DB6-D258-430C-958B-00FC29B068CB}" type="presParOf" srcId="{779DD54C-91EA-4799-8EEE-6F3DB7E9B3AA}" destId="{888D080D-B42A-412F-95B2-B4107DFD0F70}" srcOrd="3" destOrd="0" presId="urn:microsoft.com/office/officeart/2018/2/layout/IconVerticalSolidList"/>
    <dgm:cxn modelId="{8DA18EDC-9CC9-4C56-8D5A-506605CCE30E}" type="presParOf" srcId="{A64F825B-5C72-4029-895F-DCEA142221B3}" destId="{2015C6AF-9C8A-41A9-866B-C389FDEBEECA}" srcOrd="1" destOrd="0" presId="urn:microsoft.com/office/officeart/2018/2/layout/IconVerticalSolidList"/>
    <dgm:cxn modelId="{AC678BA9-35C0-42D0-83C0-2DEB12BE6168}" type="presParOf" srcId="{A64F825B-5C72-4029-895F-DCEA142221B3}" destId="{62EC1AA3-10A8-4E0C-A487-07D2688E654E}" srcOrd="2" destOrd="0" presId="urn:microsoft.com/office/officeart/2018/2/layout/IconVerticalSolidList"/>
    <dgm:cxn modelId="{21844BC0-8EE4-499A-A478-549BCC0FE498}" type="presParOf" srcId="{62EC1AA3-10A8-4E0C-A487-07D2688E654E}" destId="{EBCF3227-7A7B-4856-9A4A-B7CE97EE1EF9}" srcOrd="0" destOrd="0" presId="urn:microsoft.com/office/officeart/2018/2/layout/IconVerticalSolidList"/>
    <dgm:cxn modelId="{0A131F44-8DDB-41DD-884D-9272378F23F1}" type="presParOf" srcId="{62EC1AA3-10A8-4E0C-A487-07D2688E654E}" destId="{D1B39DBB-75ED-4713-9B05-EC5CAF0DB9D7}" srcOrd="1" destOrd="0" presId="urn:microsoft.com/office/officeart/2018/2/layout/IconVerticalSolidList"/>
    <dgm:cxn modelId="{CE2788F1-887A-4DD7-9105-95FC18260310}" type="presParOf" srcId="{62EC1AA3-10A8-4E0C-A487-07D2688E654E}" destId="{6812F508-3F06-46A1-A475-55EC144721F4}" srcOrd="2" destOrd="0" presId="urn:microsoft.com/office/officeart/2018/2/layout/IconVerticalSolidList"/>
    <dgm:cxn modelId="{4F74AB04-84E5-491C-8786-A7589A159DC1}" type="presParOf" srcId="{62EC1AA3-10A8-4E0C-A487-07D2688E654E}" destId="{1808859A-242E-4EB4-96EF-B1D1A041B4BD}" srcOrd="3" destOrd="0" presId="urn:microsoft.com/office/officeart/2018/2/layout/IconVerticalSolidList"/>
    <dgm:cxn modelId="{F634B4A4-A6B8-49D1-94FA-1605998294E7}" type="presParOf" srcId="{A64F825B-5C72-4029-895F-DCEA142221B3}" destId="{445A70FB-CD6F-4B08-865C-38F3359E21FF}" srcOrd="3" destOrd="0" presId="urn:microsoft.com/office/officeart/2018/2/layout/IconVerticalSolidList"/>
    <dgm:cxn modelId="{0AD47A84-CD77-491F-8C37-8F8902CCECAA}" type="presParOf" srcId="{A64F825B-5C72-4029-895F-DCEA142221B3}" destId="{99268418-422C-4B66-8271-1696A71DB12E}" srcOrd="4" destOrd="0" presId="urn:microsoft.com/office/officeart/2018/2/layout/IconVerticalSolidList"/>
    <dgm:cxn modelId="{78F0CEB8-DDF5-4477-8DCE-685B3384B81A}" type="presParOf" srcId="{99268418-422C-4B66-8271-1696A71DB12E}" destId="{C318A55F-365B-48CF-B70D-B11DDDA40F2F}" srcOrd="0" destOrd="0" presId="urn:microsoft.com/office/officeart/2018/2/layout/IconVerticalSolidList"/>
    <dgm:cxn modelId="{A44ADF65-3A76-472B-AE5B-F29B03503E80}" type="presParOf" srcId="{99268418-422C-4B66-8271-1696A71DB12E}" destId="{8DE49792-C8D6-48A5-8BB8-718FC2FB8669}" srcOrd="1" destOrd="0" presId="urn:microsoft.com/office/officeart/2018/2/layout/IconVerticalSolidList"/>
    <dgm:cxn modelId="{2CE01E59-CB19-44FD-A115-3137B45A70D6}" type="presParOf" srcId="{99268418-422C-4B66-8271-1696A71DB12E}" destId="{E34BDA5F-86C2-4594-98D9-3396F0F7D970}" srcOrd="2" destOrd="0" presId="urn:microsoft.com/office/officeart/2018/2/layout/IconVerticalSolidList"/>
    <dgm:cxn modelId="{FD53CC50-2839-4EC3-88B3-47F79D795B33}" type="presParOf" srcId="{99268418-422C-4B66-8271-1696A71DB12E}" destId="{D2C9090E-1095-4041-B745-6B747C416CB7}" srcOrd="3" destOrd="0" presId="urn:microsoft.com/office/officeart/2018/2/layout/IconVerticalSolidList"/>
    <dgm:cxn modelId="{C87FF426-79EA-48E9-B874-CD0AB15FDF79}" type="presParOf" srcId="{A64F825B-5C72-4029-895F-DCEA142221B3}" destId="{D96BC59D-2A79-4C2B-84CD-CE30064F5E9E}" srcOrd="5" destOrd="0" presId="urn:microsoft.com/office/officeart/2018/2/layout/IconVerticalSolidList"/>
    <dgm:cxn modelId="{E5A95ED7-7C37-414E-8B72-5D9DBFE69404}" type="presParOf" srcId="{A64F825B-5C72-4029-895F-DCEA142221B3}" destId="{7FFFB51C-6786-4C14-A4C6-F2B05C5007BA}" srcOrd="6" destOrd="0" presId="urn:microsoft.com/office/officeart/2018/2/layout/IconVerticalSolidList"/>
    <dgm:cxn modelId="{71075352-1524-4340-8F2C-6D7F51C9F92B}" type="presParOf" srcId="{7FFFB51C-6786-4C14-A4C6-F2B05C5007BA}" destId="{B9C99AE8-78F7-4731-893A-A0DAA9BF78F9}" srcOrd="0" destOrd="0" presId="urn:microsoft.com/office/officeart/2018/2/layout/IconVerticalSolidList"/>
    <dgm:cxn modelId="{DCD4D84E-6062-4822-9596-44D3DD9AFE0A}" type="presParOf" srcId="{7FFFB51C-6786-4C14-A4C6-F2B05C5007BA}" destId="{18F84E05-38A5-4983-9267-FCAE4FBBD4B2}" srcOrd="1" destOrd="0" presId="urn:microsoft.com/office/officeart/2018/2/layout/IconVerticalSolidList"/>
    <dgm:cxn modelId="{C7C63B79-620E-4D0D-801F-9DA28CA95E83}" type="presParOf" srcId="{7FFFB51C-6786-4C14-A4C6-F2B05C5007BA}" destId="{7452BEB9-9B56-4C0B-85B5-3A912E94973F}" srcOrd="2" destOrd="0" presId="urn:microsoft.com/office/officeart/2018/2/layout/IconVerticalSolidList"/>
    <dgm:cxn modelId="{0F68E0EC-BAE4-41A9-893D-D1F8657A8388}" type="presParOf" srcId="{7FFFB51C-6786-4C14-A4C6-F2B05C5007BA}" destId="{7C39BFC2-A62F-480D-B8D9-5D169EB5D2DC}" srcOrd="3" destOrd="0" presId="urn:microsoft.com/office/officeart/2018/2/layout/IconVerticalSolidList"/>
    <dgm:cxn modelId="{8A2879CD-E766-488E-8743-64EB127F9E58}" type="presParOf" srcId="{A64F825B-5C72-4029-895F-DCEA142221B3}" destId="{32E3F037-34A4-49D0-8C86-A30E0CDB002B}" srcOrd="7" destOrd="0" presId="urn:microsoft.com/office/officeart/2018/2/layout/IconVerticalSolidList"/>
    <dgm:cxn modelId="{2524A9CB-D7FF-44E1-B794-F3AECBA8A225}" type="presParOf" srcId="{A64F825B-5C72-4029-895F-DCEA142221B3}" destId="{3A6ABDF2-C98E-441C-839C-3B575915C07E}" srcOrd="8" destOrd="0" presId="urn:microsoft.com/office/officeart/2018/2/layout/IconVerticalSolidList"/>
    <dgm:cxn modelId="{947A1FFE-E2BA-47A3-981C-280187925A08}" type="presParOf" srcId="{3A6ABDF2-C98E-441C-839C-3B575915C07E}" destId="{A4E5A1E6-DF9E-4E1B-8588-CD17F0E45A87}" srcOrd="0" destOrd="0" presId="urn:microsoft.com/office/officeart/2018/2/layout/IconVerticalSolidList"/>
    <dgm:cxn modelId="{815F939B-6ED9-4C64-9EE9-EAF72EFC57E9}" type="presParOf" srcId="{3A6ABDF2-C98E-441C-839C-3B575915C07E}" destId="{AC5D8A0C-7DEF-4AF0-BF0F-F3400C73E098}" srcOrd="1" destOrd="0" presId="urn:microsoft.com/office/officeart/2018/2/layout/IconVerticalSolidList"/>
    <dgm:cxn modelId="{4C9C676B-D099-4B7C-ABC0-11655395043F}" type="presParOf" srcId="{3A6ABDF2-C98E-441C-839C-3B575915C07E}" destId="{10642663-2224-40A0-8B32-B3D35679EF07}" srcOrd="2" destOrd="0" presId="urn:microsoft.com/office/officeart/2018/2/layout/IconVerticalSolidList"/>
    <dgm:cxn modelId="{010498E8-943A-418E-83B1-9A9163BAC7C4}" type="presParOf" srcId="{3A6ABDF2-C98E-441C-839C-3B575915C07E}" destId="{F395764B-637D-42E1-BFE4-8034ADF23305}" srcOrd="3" destOrd="0" presId="urn:microsoft.com/office/officeart/2018/2/layout/IconVerticalSolidList"/>
    <dgm:cxn modelId="{5635ADD8-6B9C-4A8F-AA1A-7D7670ED55F9}" type="presParOf" srcId="{A64F825B-5C72-4029-895F-DCEA142221B3}" destId="{434B2AEB-6873-42BA-BAAE-34E1571E9E9A}" srcOrd="9" destOrd="0" presId="urn:microsoft.com/office/officeart/2018/2/layout/IconVerticalSolidList"/>
    <dgm:cxn modelId="{A76D5804-5CAF-400D-A11F-325A102489CC}" type="presParOf" srcId="{A64F825B-5C72-4029-895F-DCEA142221B3}" destId="{78025F61-1556-4BF3-8C89-EB602D092033}" srcOrd="10" destOrd="0" presId="urn:microsoft.com/office/officeart/2018/2/layout/IconVerticalSolidList"/>
    <dgm:cxn modelId="{AA7339A7-E1FA-4725-AF8B-70A66EC8E330}" type="presParOf" srcId="{78025F61-1556-4BF3-8C89-EB602D092033}" destId="{5AEF801E-E4ED-4C13-99D1-98550BA9957A}" srcOrd="0" destOrd="0" presId="urn:microsoft.com/office/officeart/2018/2/layout/IconVerticalSolidList"/>
    <dgm:cxn modelId="{EF400A9B-F567-4CB3-916F-6A276417C5F6}" type="presParOf" srcId="{78025F61-1556-4BF3-8C89-EB602D092033}" destId="{7338B671-B423-4BA0-BBDD-6F81AC134651}" srcOrd="1" destOrd="0" presId="urn:microsoft.com/office/officeart/2018/2/layout/IconVerticalSolidList"/>
    <dgm:cxn modelId="{D497E698-A461-4912-97EA-C18556F0AC47}" type="presParOf" srcId="{78025F61-1556-4BF3-8C89-EB602D092033}" destId="{1AE87E42-06FF-4047-875E-B5E6C51BF94A}" srcOrd="2" destOrd="0" presId="urn:microsoft.com/office/officeart/2018/2/layout/IconVerticalSolidList"/>
    <dgm:cxn modelId="{D644157A-7FC6-4F1F-9C66-A1C768C4F84C}" type="presParOf" srcId="{78025F61-1556-4BF3-8C89-EB602D092033}" destId="{31E68ACA-0E2C-4349-9CA0-23342C87F24B}" srcOrd="3" destOrd="0" presId="urn:microsoft.com/office/officeart/2018/2/layout/IconVerticalSolidList"/>
    <dgm:cxn modelId="{15D416FA-54F9-4AD4-B41A-5ED77FC2A650}" type="presParOf" srcId="{A64F825B-5C72-4029-895F-DCEA142221B3}" destId="{D3240989-B3DE-4AE6-8E95-55E280C2B031}" srcOrd="11" destOrd="0" presId="urn:microsoft.com/office/officeart/2018/2/layout/IconVerticalSolidList"/>
    <dgm:cxn modelId="{D63CCD2D-177F-4099-BB46-35579834FFD0}" type="presParOf" srcId="{A64F825B-5C72-4029-895F-DCEA142221B3}" destId="{9A270DA7-EC81-4B07-9CAD-2722BA262D14}" srcOrd="12" destOrd="0" presId="urn:microsoft.com/office/officeart/2018/2/layout/IconVerticalSolidList"/>
    <dgm:cxn modelId="{AEC042BD-1BFB-4398-9FAF-4C381250FBC1}" type="presParOf" srcId="{9A270DA7-EC81-4B07-9CAD-2722BA262D14}" destId="{BD6D77F9-2D33-4CE2-A84D-5577587F1B58}" srcOrd="0" destOrd="0" presId="urn:microsoft.com/office/officeart/2018/2/layout/IconVerticalSolidList"/>
    <dgm:cxn modelId="{01C381D7-0B5F-4B57-8138-545038B707C8}" type="presParOf" srcId="{9A270DA7-EC81-4B07-9CAD-2722BA262D14}" destId="{2E4DBA42-642D-4603-B35A-B767154AACB9}" srcOrd="1" destOrd="0" presId="urn:microsoft.com/office/officeart/2018/2/layout/IconVerticalSolidList"/>
    <dgm:cxn modelId="{69067A1D-32EC-464C-8F4A-BF61AE13D46A}" type="presParOf" srcId="{9A270DA7-EC81-4B07-9CAD-2722BA262D14}" destId="{8576CDDB-DFA2-441B-86B4-BEFEFF6CA6A2}" srcOrd="2" destOrd="0" presId="urn:microsoft.com/office/officeart/2018/2/layout/IconVerticalSolidList"/>
    <dgm:cxn modelId="{9D911573-CA14-422D-9E60-60A86DAE0E9B}" type="presParOf" srcId="{9A270DA7-EC81-4B07-9CAD-2722BA262D14}" destId="{30AF73B2-5B74-4ADC-9D87-35FD41F464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DFB6AD-52DF-4173-ABC3-08426EB0492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7C1D530-CC14-44C0-AA06-25C7DA481A02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>
              <a:latin typeface="Aptos" panose="020B0004020202020204" pitchFamily="34" charset="0"/>
            </a:rPr>
            <a:t>Key Concepts</a:t>
          </a:r>
        </a:p>
      </dgm:t>
    </dgm:pt>
    <dgm:pt modelId="{0EA64635-870F-48CE-9025-303E6DF4F100}" type="parTrans" cxnId="{62CA2724-B2C4-4A84-85F1-149660D78824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675AB4E0-7682-4304-A276-B13E4EA36061}" type="sibTrans" cxnId="{62CA2724-B2C4-4A84-85F1-149660D78824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1F7DB653-CB0E-46C1-9AB1-9DFCFD1E42D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>
              <a:latin typeface="Aptos" panose="020B0004020202020204" pitchFamily="34" charset="0"/>
            </a:rPr>
            <a:t>Pre-training</a:t>
          </a:r>
        </a:p>
      </dgm:t>
    </dgm:pt>
    <dgm:pt modelId="{803DBF43-BEE2-41A9-A670-9C18692C9ABB}" type="parTrans" cxnId="{0EC105F5-C5B7-4069-BCC1-52C80CA20CFC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7C76A0C4-C359-4D50-824A-6B5B4099C994}" type="sibTrans" cxnId="{0EC105F5-C5B7-4069-BCC1-52C80CA20CFC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E81E698A-6C40-408C-AA8D-345E88690B4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Aptos" panose="020B0004020202020204" pitchFamily="34" charset="0"/>
            </a:rPr>
            <a:t>Trained on massive text collections</a:t>
          </a:r>
        </a:p>
      </dgm:t>
    </dgm:pt>
    <dgm:pt modelId="{31FC647F-CFF6-499D-AB0E-670B0D536E1A}" type="parTrans" cxnId="{2170C872-7C35-4241-9BDB-C73C61EA4422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FE862A6C-32BB-4BCC-B6DB-AE78A4A33903}" type="sibTrans" cxnId="{2170C872-7C35-4241-9BDB-C73C61EA4422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786257B5-47F3-49D6-BCA9-CF17E90BD18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Aptos" panose="020B0004020202020204" pitchFamily="34" charset="0"/>
            </a:rPr>
            <a:t>Learns grammar, facts, patterns</a:t>
          </a:r>
        </a:p>
      </dgm:t>
    </dgm:pt>
    <dgm:pt modelId="{0960BD5C-50CC-43B6-AEC0-8FFD4736695D}" type="parTrans" cxnId="{EDA9E3EA-C8FD-4C4B-B907-ED6AE195152D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B99F839F-CE46-4E93-9FC3-07B89CCE9BF4}" type="sibTrans" cxnId="{EDA9E3EA-C8FD-4C4B-B907-ED6AE195152D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15A066B0-A473-4543-B0CD-7A6ECA4BD312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>
              <a:latin typeface="Aptos" panose="020B0004020202020204" pitchFamily="34" charset="0"/>
            </a:rPr>
            <a:t>Transformers</a:t>
          </a:r>
        </a:p>
      </dgm:t>
    </dgm:pt>
    <dgm:pt modelId="{350E1972-00D5-4677-9918-D47FA24C2FDC}" type="parTrans" cxnId="{45CE2A88-BD2C-4A48-AA1E-C59D65C5203A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E97BF402-37F6-42D6-AA97-1075303E22A5}" type="sibTrans" cxnId="{45CE2A88-BD2C-4A48-AA1E-C59D65C5203A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898AA57B-43C8-4DBE-9B4C-9D508F220AC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Aptos" panose="020B0004020202020204" pitchFamily="34" charset="0"/>
            </a:rPr>
            <a:t>Use </a:t>
          </a:r>
          <a:r>
            <a:rPr lang="en-US" sz="1600" b="1" dirty="0">
              <a:latin typeface="Aptos" panose="020B0004020202020204" pitchFamily="34" charset="0"/>
            </a:rPr>
            <a:t>attention </a:t>
          </a:r>
          <a:r>
            <a:rPr lang="en-US" sz="1600" dirty="0">
              <a:latin typeface="Aptos" panose="020B0004020202020204" pitchFamily="34" charset="0"/>
            </a:rPr>
            <a:t>mechanisms</a:t>
          </a:r>
        </a:p>
      </dgm:t>
    </dgm:pt>
    <dgm:pt modelId="{B348B7BA-2729-4875-8D2D-2660D0111E60}" type="parTrans" cxnId="{4A0A0F13-0EF3-4291-8887-A4EF2862ED46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89C8C6F0-B0B7-4C53-8F16-F45E984D8101}" type="sibTrans" cxnId="{4A0A0F13-0EF3-4291-8887-A4EF2862ED46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49C77E82-33A2-46FA-BDE4-4CC5F8C6075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Aptos" panose="020B0004020202020204" pitchFamily="34" charset="0"/>
            </a:rPr>
            <a:t>Handles long range context</a:t>
          </a:r>
        </a:p>
      </dgm:t>
    </dgm:pt>
    <dgm:pt modelId="{E95EAC8F-FD5C-4E64-8945-08263E51B373}" type="parTrans" cxnId="{E3706F13-9F45-4A2A-9792-27746E613696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1CE1E51A-8D28-49C4-A3AF-E5E84DEAF182}" type="sibTrans" cxnId="{E3706F13-9F45-4A2A-9792-27746E613696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12730E2B-B19A-464A-BB7C-9DE5212FF5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Aptos" panose="020B0004020202020204" pitchFamily="34" charset="0"/>
            </a:rPr>
            <a:t>Tokenization</a:t>
          </a:r>
        </a:p>
      </dgm:t>
    </dgm:pt>
    <dgm:pt modelId="{E8C3B83E-2E1F-4C2D-AF11-7EB7E491110F}" type="parTrans" cxnId="{847E0B67-CFBD-4395-AC37-62ABFADFDA7E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C038F8D2-F6A1-408D-88AB-82486E6F4803}" type="sibTrans" cxnId="{847E0B67-CFBD-4395-AC37-62ABFADFDA7E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2BED973F-21C9-426B-AC76-C819D9426BC2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>
              <a:latin typeface="Aptos" panose="020B0004020202020204" pitchFamily="34" charset="0"/>
            </a:rPr>
            <a:t>Fine tuning</a:t>
          </a:r>
        </a:p>
      </dgm:t>
    </dgm:pt>
    <dgm:pt modelId="{1CD88B33-452E-4C91-BD76-FB1D52839DA8}" type="parTrans" cxnId="{3A248A5A-3D30-4487-87B2-AFD6BC2644E0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87E882B5-4421-42CF-BDF1-D542FDC170BC}" type="sibTrans" cxnId="{3A248A5A-3D30-4487-87B2-AFD6BC2644E0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9F6833CC-2183-4B6A-98E4-1171F8D6A3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Aptos" panose="020B0004020202020204" pitchFamily="34" charset="0"/>
            </a:rPr>
            <a:t>Adjust for specific tasks</a:t>
          </a:r>
        </a:p>
      </dgm:t>
    </dgm:pt>
    <dgm:pt modelId="{FB4198C8-CF9F-4F70-95A5-1B2B5AEAF79C}" type="parTrans" cxnId="{594CAD08-C794-4A24-A201-A37591D4744F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F4988759-9714-45B5-A64C-E34B9B4E247D}" type="sibTrans" cxnId="{594CAD08-C794-4A24-A201-A37591D4744F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5AAC0AA2-786B-4F53-87BC-DA2F476ECD2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>
              <a:latin typeface="Aptos" panose="020B0004020202020204" pitchFamily="34" charset="0"/>
            </a:rPr>
            <a:t>Inference</a:t>
          </a:r>
        </a:p>
      </dgm:t>
    </dgm:pt>
    <dgm:pt modelId="{26BCEBD2-D4C7-4D1A-9B31-FD156F4B3266}" type="parTrans" cxnId="{66D8987E-0719-46D2-9716-C667535C4B12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C9DFB593-C804-464A-8184-3F2774E5FBD1}" type="sibTrans" cxnId="{66D8987E-0719-46D2-9716-C667535C4B12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8382CEC5-6455-404C-B4CF-89DCBF600BED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600" dirty="0">
              <a:latin typeface="Aptos" panose="020B0004020202020204" pitchFamily="34" charset="0"/>
            </a:rPr>
            <a:t>Prompt </a:t>
          </a:r>
        </a:p>
        <a:p>
          <a:pPr algn="ctr">
            <a:lnSpc>
              <a:spcPct val="100000"/>
            </a:lnSpc>
          </a:pPr>
          <a:endParaRPr lang="en-US" sz="1600" dirty="0">
            <a:latin typeface="Aptos" panose="020B0004020202020204" pitchFamily="34" charset="0"/>
          </a:endParaRPr>
        </a:p>
        <a:p>
          <a:pPr algn="ctr">
            <a:lnSpc>
              <a:spcPct val="100000"/>
            </a:lnSpc>
          </a:pPr>
          <a:endParaRPr lang="en-US" sz="1600" dirty="0">
            <a:latin typeface="Aptos" panose="020B0004020202020204" pitchFamily="34" charset="0"/>
          </a:endParaRPr>
        </a:p>
        <a:p>
          <a:pPr algn="ctr">
            <a:lnSpc>
              <a:spcPct val="100000"/>
            </a:lnSpc>
          </a:pPr>
          <a:r>
            <a:rPr lang="en-US" sz="1600" dirty="0">
              <a:latin typeface="Aptos" panose="020B0004020202020204" pitchFamily="34" charset="0"/>
            </a:rPr>
            <a:t>predict and generate text</a:t>
          </a:r>
        </a:p>
      </dgm:t>
    </dgm:pt>
    <dgm:pt modelId="{FC45B30B-9B66-4544-BE4C-3CB9E1EF3532}" type="parTrans" cxnId="{0AB832E4-0188-4489-AFBF-79C89AB8EDC6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6C76091A-FDDC-476A-882C-CAA31F05CB21}" type="sibTrans" cxnId="{0AB832E4-0188-4489-AFBF-79C89AB8EDC6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F7831A00-704E-4705-837F-A7F3348A271D}" type="pres">
      <dgm:prSet presAssocID="{96DFB6AD-52DF-4173-ABC3-08426EB04927}" presName="root" presStyleCnt="0">
        <dgm:presLayoutVars>
          <dgm:dir/>
          <dgm:resizeHandles val="exact"/>
        </dgm:presLayoutVars>
      </dgm:prSet>
      <dgm:spPr/>
    </dgm:pt>
    <dgm:pt modelId="{6C80E0A3-3143-4AC0-90C6-8D693558A8DF}" type="pres">
      <dgm:prSet presAssocID="{67C1D530-CC14-44C0-AA06-25C7DA481A02}" presName="compNode" presStyleCnt="0"/>
      <dgm:spPr/>
    </dgm:pt>
    <dgm:pt modelId="{64A8AFD6-3D67-4233-836B-4AD701FF56C1}" type="pres">
      <dgm:prSet presAssocID="{67C1D530-CC14-44C0-AA06-25C7DA481A0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373D096F-2611-44C9-A6BA-7406BFC1D313}" type="pres">
      <dgm:prSet presAssocID="{67C1D530-CC14-44C0-AA06-25C7DA481A02}" presName="iconSpace" presStyleCnt="0"/>
      <dgm:spPr/>
    </dgm:pt>
    <dgm:pt modelId="{7B6B4193-0EF8-4458-A4F5-0BAB2EEAAC9F}" type="pres">
      <dgm:prSet presAssocID="{67C1D530-CC14-44C0-AA06-25C7DA481A02}" presName="parTx" presStyleLbl="revTx" presStyleIdx="0" presStyleCnt="10">
        <dgm:presLayoutVars>
          <dgm:chMax val="0"/>
          <dgm:chPref val="0"/>
        </dgm:presLayoutVars>
      </dgm:prSet>
      <dgm:spPr/>
    </dgm:pt>
    <dgm:pt modelId="{A88DF05D-3FC8-402A-A7B7-C7F2A3063CCC}" type="pres">
      <dgm:prSet presAssocID="{67C1D530-CC14-44C0-AA06-25C7DA481A02}" presName="txSpace" presStyleCnt="0"/>
      <dgm:spPr/>
    </dgm:pt>
    <dgm:pt modelId="{D59BF133-D9CE-43BF-A687-2EDD41027BA6}" type="pres">
      <dgm:prSet presAssocID="{67C1D530-CC14-44C0-AA06-25C7DA481A02}" presName="desTx" presStyleLbl="revTx" presStyleIdx="1" presStyleCnt="10">
        <dgm:presLayoutVars/>
      </dgm:prSet>
      <dgm:spPr/>
    </dgm:pt>
    <dgm:pt modelId="{899A0000-0F78-4B30-8CEA-72807D800192}" type="pres">
      <dgm:prSet presAssocID="{675AB4E0-7682-4304-A276-B13E4EA36061}" presName="sibTrans" presStyleCnt="0"/>
      <dgm:spPr/>
    </dgm:pt>
    <dgm:pt modelId="{111237A4-B341-423C-B5E1-5B9111E6C80C}" type="pres">
      <dgm:prSet presAssocID="{1F7DB653-CB0E-46C1-9AB1-9DFCFD1E42D6}" presName="compNode" presStyleCnt="0"/>
      <dgm:spPr/>
    </dgm:pt>
    <dgm:pt modelId="{2CB79A23-3BEC-4107-A388-0B5A6BD6B4AD}" type="pres">
      <dgm:prSet presAssocID="{1F7DB653-CB0E-46C1-9AB1-9DFCFD1E42D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4168F92A-5FAD-477B-A3F2-733C053479A5}" type="pres">
      <dgm:prSet presAssocID="{1F7DB653-CB0E-46C1-9AB1-9DFCFD1E42D6}" presName="iconSpace" presStyleCnt="0"/>
      <dgm:spPr/>
    </dgm:pt>
    <dgm:pt modelId="{06CDF2CB-5F0F-404A-B6BE-647B3D0AA6C9}" type="pres">
      <dgm:prSet presAssocID="{1F7DB653-CB0E-46C1-9AB1-9DFCFD1E42D6}" presName="parTx" presStyleLbl="revTx" presStyleIdx="2" presStyleCnt="10">
        <dgm:presLayoutVars>
          <dgm:chMax val="0"/>
          <dgm:chPref val="0"/>
        </dgm:presLayoutVars>
      </dgm:prSet>
      <dgm:spPr/>
    </dgm:pt>
    <dgm:pt modelId="{AE73F273-00C7-4FE6-9202-36A15811A8CE}" type="pres">
      <dgm:prSet presAssocID="{1F7DB653-CB0E-46C1-9AB1-9DFCFD1E42D6}" presName="txSpace" presStyleCnt="0"/>
      <dgm:spPr/>
    </dgm:pt>
    <dgm:pt modelId="{5D6713BE-3C85-4B9D-8000-1F8F95DAB11A}" type="pres">
      <dgm:prSet presAssocID="{1F7DB653-CB0E-46C1-9AB1-9DFCFD1E42D6}" presName="desTx" presStyleLbl="revTx" presStyleIdx="3" presStyleCnt="10" custLinFactNeighborX="193" custLinFactNeighborY="9028">
        <dgm:presLayoutVars/>
      </dgm:prSet>
      <dgm:spPr/>
    </dgm:pt>
    <dgm:pt modelId="{D423E830-14FC-4145-B7AD-27615F77D47F}" type="pres">
      <dgm:prSet presAssocID="{7C76A0C4-C359-4D50-824A-6B5B4099C994}" presName="sibTrans" presStyleCnt="0"/>
      <dgm:spPr/>
    </dgm:pt>
    <dgm:pt modelId="{0B3430D8-E467-4CD8-B5BC-6C3C16F04D3B}" type="pres">
      <dgm:prSet presAssocID="{15A066B0-A473-4543-B0CD-7A6ECA4BD312}" presName="compNode" presStyleCnt="0"/>
      <dgm:spPr/>
    </dgm:pt>
    <dgm:pt modelId="{B4892659-EEAB-4B85-905B-1D0CFE8ADC27}" type="pres">
      <dgm:prSet presAssocID="{15A066B0-A473-4543-B0CD-7A6ECA4BD31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FEE74210-A69B-4B3E-8B27-8763DA009E55}" type="pres">
      <dgm:prSet presAssocID="{15A066B0-A473-4543-B0CD-7A6ECA4BD312}" presName="iconSpace" presStyleCnt="0"/>
      <dgm:spPr/>
    </dgm:pt>
    <dgm:pt modelId="{500F0D65-D81B-47C7-AD4D-9977870044C2}" type="pres">
      <dgm:prSet presAssocID="{15A066B0-A473-4543-B0CD-7A6ECA4BD312}" presName="parTx" presStyleLbl="revTx" presStyleIdx="4" presStyleCnt="10">
        <dgm:presLayoutVars>
          <dgm:chMax val="0"/>
          <dgm:chPref val="0"/>
        </dgm:presLayoutVars>
      </dgm:prSet>
      <dgm:spPr/>
    </dgm:pt>
    <dgm:pt modelId="{DC5D4BDE-2F8A-4DF9-AC23-0F38D5493A6B}" type="pres">
      <dgm:prSet presAssocID="{15A066B0-A473-4543-B0CD-7A6ECA4BD312}" presName="txSpace" presStyleCnt="0"/>
      <dgm:spPr/>
    </dgm:pt>
    <dgm:pt modelId="{CAD0E3CF-3B1D-4425-BD3E-3B3E9AD92BE6}" type="pres">
      <dgm:prSet presAssocID="{15A066B0-A473-4543-B0CD-7A6ECA4BD312}" presName="desTx" presStyleLbl="revTx" presStyleIdx="5" presStyleCnt="10" custLinFactNeighborX="193" custLinFactNeighborY="9028">
        <dgm:presLayoutVars/>
      </dgm:prSet>
      <dgm:spPr/>
    </dgm:pt>
    <dgm:pt modelId="{0DAD5AEB-6193-4750-9E25-2805881F60A1}" type="pres">
      <dgm:prSet presAssocID="{E97BF402-37F6-42D6-AA97-1075303E22A5}" presName="sibTrans" presStyleCnt="0"/>
      <dgm:spPr/>
    </dgm:pt>
    <dgm:pt modelId="{82BBEAB6-045A-41FF-A506-824889045709}" type="pres">
      <dgm:prSet presAssocID="{2BED973F-21C9-426B-AC76-C819D9426BC2}" presName="compNode" presStyleCnt="0"/>
      <dgm:spPr/>
    </dgm:pt>
    <dgm:pt modelId="{5C8D37E2-2751-455D-B8F4-1ECA3509693E}" type="pres">
      <dgm:prSet presAssocID="{2BED973F-21C9-426B-AC76-C819D9426BC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1A6C102-501A-4502-9316-C2EAE1003EFD}" type="pres">
      <dgm:prSet presAssocID="{2BED973F-21C9-426B-AC76-C819D9426BC2}" presName="iconSpace" presStyleCnt="0"/>
      <dgm:spPr/>
    </dgm:pt>
    <dgm:pt modelId="{1F118EED-95EA-4B4B-8013-5C13E8C57A84}" type="pres">
      <dgm:prSet presAssocID="{2BED973F-21C9-426B-AC76-C819D9426BC2}" presName="parTx" presStyleLbl="revTx" presStyleIdx="6" presStyleCnt="10">
        <dgm:presLayoutVars>
          <dgm:chMax val="0"/>
          <dgm:chPref val="0"/>
        </dgm:presLayoutVars>
      </dgm:prSet>
      <dgm:spPr/>
    </dgm:pt>
    <dgm:pt modelId="{9168600E-4014-4B2E-A492-0291C5166098}" type="pres">
      <dgm:prSet presAssocID="{2BED973F-21C9-426B-AC76-C819D9426BC2}" presName="txSpace" presStyleCnt="0"/>
      <dgm:spPr/>
    </dgm:pt>
    <dgm:pt modelId="{0BF07476-6A71-46A0-9C06-5017F10D578A}" type="pres">
      <dgm:prSet presAssocID="{2BED973F-21C9-426B-AC76-C819D9426BC2}" presName="desTx" presStyleLbl="revTx" presStyleIdx="7" presStyleCnt="10" custLinFactNeighborX="193" custLinFactNeighborY="9028">
        <dgm:presLayoutVars/>
      </dgm:prSet>
      <dgm:spPr/>
    </dgm:pt>
    <dgm:pt modelId="{EF726CB5-A110-43AC-88DA-330E936C529D}" type="pres">
      <dgm:prSet presAssocID="{87E882B5-4421-42CF-BDF1-D542FDC170BC}" presName="sibTrans" presStyleCnt="0"/>
      <dgm:spPr/>
    </dgm:pt>
    <dgm:pt modelId="{2DE3E6C8-4356-4D1B-9E48-DDCEA31031FC}" type="pres">
      <dgm:prSet presAssocID="{5AAC0AA2-786B-4F53-87BC-DA2F476ECD26}" presName="compNode" presStyleCnt="0"/>
      <dgm:spPr/>
    </dgm:pt>
    <dgm:pt modelId="{EA62C222-E79F-4F1E-9035-0649CA1CB1CC}" type="pres">
      <dgm:prSet presAssocID="{5AAC0AA2-786B-4F53-87BC-DA2F476ECD2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9444245-CD79-42F5-AFCA-7C462D8910C6}" type="pres">
      <dgm:prSet presAssocID="{5AAC0AA2-786B-4F53-87BC-DA2F476ECD26}" presName="iconSpace" presStyleCnt="0"/>
      <dgm:spPr/>
    </dgm:pt>
    <dgm:pt modelId="{874082D0-FC1F-4B6F-B531-214D8A6F4852}" type="pres">
      <dgm:prSet presAssocID="{5AAC0AA2-786B-4F53-87BC-DA2F476ECD26}" presName="parTx" presStyleLbl="revTx" presStyleIdx="8" presStyleCnt="10">
        <dgm:presLayoutVars>
          <dgm:chMax val="0"/>
          <dgm:chPref val="0"/>
        </dgm:presLayoutVars>
      </dgm:prSet>
      <dgm:spPr/>
    </dgm:pt>
    <dgm:pt modelId="{64884B76-2642-4206-ADC8-F44F91F3C08E}" type="pres">
      <dgm:prSet presAssocID="{5AAC0AA2-786B-4F53-87BC-DA2F476ECD26}" presName="txSpace" presStyleCnt="0"/>
      <dgm:spPr/>
    </dgm:pt>
    <dgm:pt modelId="{6EDD7031-A0F5-4E21-BF87-7260A663C2C0}" type="pres">
      <dgm:prSet presAssocID="{5AAC0AA2-786B-4F53-87BC-DA2F476ECD26}" presName="desTx" presStyleLbl="revTx" presStyleIdx="9" presStyleCnt="10" custLinFactNeighborX="193" custLinFactNeighborY="9028">
        <dgm:presLayoutVars/>
      </dgm:prSet>
      <dgm:spPr/>
    </dgm:pt>
  </dgm:ptLst>
  <dgm:cxnLst>
    <dgm:cxn modelId="{594CAD08-C794-4A24-A201-A37591D4744F}" srcId="{2BED973F-21C9-426B-AC76-C819D9426BC2}" destId="{9F6833CC-2183-4B6A-98E4-1171F8D6A3DA}" srcOrd="0" destOrd="0" parTransId="{FB4198C8-CF9F-4F70-95A5-1B2B5AEAF79C}" sibTransId="{F4988759-9714-45B5-A64C-E34B9B4E247D}"/>
    <dgm:cxn modelId="{2015BF11-5DF1-44C7-A8E7-02B14907FBA9}" type="presOf" srcId="{96DFB6AD-52DF-4173-ABC3-08426EB04927}" destId="{F7831A00-704E-4705-837F-A7F3348A271D}" srcOrd="0" destOrd="0" presId="urn:microsoft.com/office/officeart/2018/5/layout/CenteredIconLabelDescriptionList"/>
    <dgm:cxn modelId="{4A0A0F13-0EF3-4291-8887-A4EF2862ED46}" srcId="{15A066B0-A473-4543-B0CD-7A6ECA4BD312}" destId="{898AA57B-43C8-4DBE-9B4C-9D508F220AC8}" srcOrd="0" destOrd="0" parTransId="{B348B7BA-2729-4875-8D2D-2660D0111E60}" sibTransId="{89C8C6F0-B0B7-4C53-8F16-F45E984D8101}"/>
    <dgm:cxn modelId="{E3706F13-9F45-4A2A-9792-27746E613696}" srcId="{15A066B0-A473-4543-B0CD-7A6ECA4BD312}" destId="{49C77E82-33A2-46FA-BDE4-4CC5F8C60752}" srcOrd="1" destOrd="0" parTransId="{E95EAC8F-FD5C-4E64-8945-08263E51B373}" sibTransId="{1CE1E51A-8D28-49C4-A3AF-E5E84DEAF182}"/>
    <dgm:cxn modelId="{62CA2724-B2C4-4A84-85F1-149660D78824}" srcId="{96DFB6AD-52DF-4173-ABC3-08426EB04927}" destId="{67C1D530-CC14-44C0-AA06-25C7DA481A02}" srcOrd="0" destOrd="0" parTransId="{0EA64635-870F-48CE-9025-303E6DF4F100}" sibTransId="{675AB4E0-7682-4304-A276-B13E4EA36061}"/>
    <dgm:cxn modelId="{9449EA35-F425-4C53-B5E9-53A6F3AF7314}" type="presOf" srcId="{12730E2B-B19A-464A-BB7C-9DE5212FF52F}" destId="{CAD0E3CF-3B1D-4425-BD3E-3B3E9AD92BE6}" srcOrd="0" destOrd="2" presId="urn:microsoft.com/office/officeart/2018/5/layout/CenteredIconLabelDescriptionList"/>
    <dgm:cxn modelId="{847E0B67-CFBD-4395-AC37-62ABFADFDA7E}" srcId="{15A066B0-A473-4543-B0CD-7A6ECA4BD312}" destId="{12730E2B-B19A-464A-BB7C-9DE5212FF52F}" srcOrd="2" destOrd="0" parTransId="{E8C3B83E-2E1F-4C2D-AF11-7EB7E491110F}" sibTransId="{C038F8D2-F6A1-408D-88AB-82486E6F4803}"/>
    <dgm:cxn modelId="{52FDC151-6DA0-4CD0-84AF-D5FF65F0B95C}" type="presOf" srcId="{9F6833CC-2183-4B6A-98E4-1171F8D6A3DA}" destId="{0BF07476-6A71-46A0-9C06-5017F10D578A}" srcOrd="0" destOrd="0" presId="urn:microsoft.com/office/officeart/2018/5/layout/CenteredIconLabelDescriptionList"/>
    <dgm:cxn modelId="{2170C872-7C35-4241-9BDB-C73C61EA4422}" srcId="{1F7DB653-CB0E-46C1-9AB1-9DFCFD1E42D6}" destId="{E81E698A-6C40-408C-AA8D-345E88690B41}" srcOrd="0" destOrd="0" parTransId="{31FC647F-CFF6-499D-AB0E-670B0D536E1A}" sibTransId="{FE862A6C-32BB-4BCC-B6DB-AE78A4A33903}"/>
    <dgm:cxn modelId="{884DF656-51AE-4533-ADBC-980442E8CC87}" type="presOf" srcId="{786257B5-47F3-49D6-BCA9-CF17E90BD185}" destId="{5D6713BE-3C85-4B9D-8000-1F8F95DAB11A}" srcOrd="0" destOrd="1" presId="urn:microsoft.com/office/officeart/2018/5/layout/CenteredIconLabelDescriptionList"/>
    <dgm:cxn modelId="{3A248A5A-3D30-4487-87B2-AFD6BC2644E0}" srcId="{96DFB6AD-52DF-4173-ABC3-08426EB04927}" destId="{2BED973F-21C9-426B-AC76-C819D9426BC2}" srcOrd="3" destOrd="0" parTransId="{1CD88B33-452E-4C91-BD76-FB1D52839DA8}" sibTransId="{87E882B5-4421-42CF-BDF1-D542FDC170BC}"/>
    <dgm:cxn modelId="{66D8987E-0719-46D2-9716-C667535C4B12}" srcId="{96DFB6AD-52DF-4173-ABC3-08426EB04927}" destId="{5AAC0AA2-786B-4F53-87BC-DA2F476ECD26}" srcOrd="4" destOrd="0" parTransId="{26BCEBD2-D4C7-4D1A-9B31-FD156F4B3266}" sibTransId="{C9DFB593-C804-464A-8184-3F2774E5FBD1}"/>
    <dgm:cxn modelId="{562D9084-D5D3-4086-8C13-EFB678C33D80}" type="presOf" srcId="{8382CEC5-6455-404C-B4CF-89DCBF600BED}" destId="{6EDD7031-A0F5-4E21-BF87-7260A663C2C0}" srcOrd="0" destOrd="0" presId="urn:microsoft.com/office/officeart/2018/5/layout/CenteredIconLabelDescriptionList"/>
    <dgm:cxn modelId="{45CE2A88-BD2C-4A48-AA1E-C59D65C5203A}" srcId="{96DFB6AD-52DF-4173-ABC3-08426EB04927}" destId="{15A066B0-A473-4543-B0CD-7A6ECA4BD312}" srcOrd="2" destOrd="0" parTransId="{350E1972-00D5-4677-9918-D47FA24C2FDC}" sibTransId="{E97BF402-37F6-42D6-AA97-1075303E22A5}"/>
    <dgm:cxn modelId="{96FC3F8D-B6EC-4CA7-B841-95483A75ADF3}" type="presOf" srcId="{67C1D530-CC14-44C0-AA06-25C7DA481A02}" destId="{7B6B4193-0EF8-4458-A4F5-0BAB2EEAAC9F}" srcOrd="0" destOrd="0" presId="urn:microsoft.com/office/officeart/2018/5/layout/CenteredIconLabelDescriptionList"/>
    <dgm:cxn modelId="{3AF410A8-9A6F-48D6-BF5C-35A399539AE6}" type="presOf" srcId="{49C77E82-33A2-46FA-BDE4-4CC5F8C60752}" destId="{CAD0E3CF-3B1D-4425-BD3E-3B3E9AD92BE6}" srcOrd="0" destOrd="1" presId="urn:microsoft.com/office/officeart/2018/5/layout/CenteredIconLabelDescriptionList"/>
    <dgm:cxn modelId="{0705E7B4-99D5-4BDF-B4DD-B41FFDA5C272}" type="presOf" srcId="{2BED973F-21C9-426B-AC76-C819D9426BC2}" destId="{1F118EED-95EA-4B4B-8013-5C13E8C57A84}" srcOrd="0" destOrd="0" presId="urn:microsoft.com/office/officeart/2018/5/layout/CenteredIconLabelDescriptionList"/>
    <dgm:cxn modelId="{118DA2CB-4F07-4235-8BD5-B6C1C48E46F7}" type="presOf" srcId="{898AA57B-43C8-4DBE-9B4C-9D508F220AC8}" destId="{CAD0E3CF-3B1D-4425-BD3E-3B3E9AD92BE6}" srcOrd="0" destOrd="0" presId="urn:microsoft.com/office/officeart/2018/5/layout/CenteredIconLabelDescriptionList"/>
    <dgm:cxn modelId="{CBEC58D7-6F1A-4CF9-8C7B-D6660CD38138}" type="presOf" srcId="{15A066B0-A473-4543-B0CD-7A6ECA4BD312}" destId="{500F0D65-D81B-47C7-AD4D-9977870044C2}" srcOrd="0" destOrd="0" presId="urn:microsoft.com/office/officeart/2018/5/layout/CenteredIconLabelDescriptionList"/>
    <dgm:cxn modelId="{0AB832E4-0188-4489-AFBF-79C89AB8EDC6}" srcId="{5AAC0AA2-786B-4F53-87BC-DA2F476ECD26}" destId="{8382CEC5-6455-404C-B4CF-89DCBF600BED}" srcOrd="0" destOrd="0" parTransId="{FC45B30B-9B66-4544-BE4C-3CB9E1EF3532}" sibTransId="{6C76091A-FDDC-476A-882C-CAA31F05CB21}"/>
    <dgm:cxn modelId="{EDA9E3EA-C8FD-4C4B-B907-ED6AE195152D}" srcId="{1F7DB653-CB0E-46C1-9AB1-9DFCFD1E42D6}" destId="{786257B5-47F3-49D6-BCA9-CF17E90BD185}" srcOrd="1" destOrd="0" parTransId="{0960BD5C-50CC-43B6-AEC0-8FFD4736695D}" sibTransId="{B99F839F-CE46-4E93-9FC3-07B89CCE9BF4}"/>
    <dgm:cxn modelId="{DC0F4BEF-AE3B-4894-8931-FC2521A152B9}" type="presOf" srcId="{E81E698A-6C40-408C-AA8D-345E88690B41}" destId="{5D6713BE-3C85-4B9D-8000-1F8F95DAB11A}" srcOrd="0" destOrd="0" presId="urn:microsoft.com/office/officeart/2018/5/layout/CenteredIconLabelDescriptionList"/>
    <dgm:cxn modelId="{0EC105F5-C5B7-4069-BCC1-52C80CA20CFC}" srcId="{96DFB6AD-52DF-4173-ABC3-08426EB04927}" destId="{1F7DB653-CB0E-46C1-9AB1-9DFCFD1E42D6}" srcOrd="1" destOrd="0" parTransId="{803DBF43-BEE2-41A9-A670-9C18692C9ABB}" sibTransId="{7C76A0C4-C359-4D50-824A-6B5B4099C994}"/>
    <dgm:cxn modelId="{FE6E36F6-F20C-4480-B999-C642832021A4}" type="presOf" srcId="{1F7DB653-CB0E-46C1-9AB1-9DFCFD1E42D6}" destId="{06CDF2CB-5F0F-404A-B6BE-647B3D0AA6C9}" srcOrd="0" destOrd="0" presId="urn:microsoft.com/office/officeart/2018/5/layout/CenteredIconLabelDescriptionList"/>
    <dgm:cxn modelId="{7F8D25F9-D659-4AF3-82EB-9BB3770D3976}" type="presOf" srcId="{5AAC0AA2-786B-4F53-87BC-DA2F476ECD26}" destId="{874082D0-FC1F-4B6F-B531-214D8A6F4852}" srcOrd="0" destOrd="0" presId="urn:microsoft.com/office/officeart/2018/5/layout/CenteredIconLabelDescriptionList"/>
    <dgm:cxn modelId="{CFD8EC3F-F8CE-47F9-90C5-4AC98FF56805}" type="presParOf" srcId="{F7831A00-704E-4705-837F-A7F3348A271D}" destId="{6C80E0A3-3143-4AC0-90C6-8D693558A8DF}" srcOrd="0" destOrd="0" presId="urn:microsoft.com/office/officeart/2018/5/layout/CenteredIconLabelDescriptionList"/>
    <dgm:cxn modelId="{280999A8-CA11-4E48-B63A-84D44E82521A}" type="presParOf" srcId="{6C80E0A3-3143-4AC0-90C6-8D693558A8DF}" destId="{64A8AFD6-3D67-4233-836B-4AD701FF56C1}" srcOrd="0" destOrd="0" presId="urn:microsoft.com/office/officeart/2018/5/layout/CenteredIconLabelDescriptionList"/>
    <dgm:cxn modelId="{A2E11C43-44B5-4E04-BA70-767B61F456F6}" type="presParOf" srcId="{6C80E0A3-3143-4AC0-90C6-8D693558A8DF}" destId="{373D096F-2611-44C9-A6BA-7406BFC1D313}" srcOrd="1" destOrd="0" presId="urn:microsoft.com/office/officeart/2018/5/layout/CenteredIconLabelDescriptionList"/>
    <dgm:cxn modelId="{0A70883D-54B5-4335-97C0-86289725C63E}" type="presParOf" srcId="{6C80E0A3-3143-4AC0-90C6-8D693558A8DF}" destId="{7B6B4193-0EF8-4458-A4F5-0BAB2EEAAC9F}" srcOrd="2" destOrd="0" presId="urn:microsoft.com/office/officeart/2018/5/layout/CenteredIconLabelDescriptionList"/>
    <dgm:cxn modelId="{04048AA5-3353-4B5D-8F73-90B8F55B24B4}" type="presParOf" srcId="{6C80E0A3-3143-4AC0-90C6-8D693558A8DF}" destId="{A88DF05D-3FC8-402A-A7B7-C7F2A3063CCC}" srcOrd="3" destOrd="0" presId="urn:microsoft.com/office/officeart/2018/5/layout/CenteredIconLabelDescriptionList"/>
    <dgm:cxn modelId="{372815D7-234E-4431-A51D-5E18D8F04476}" type="presParOf" srcId="{6C80E0A3-3143-4AC0-90C6-8D693558A8DF}" destId="{D59BF133-D9CE-43BF-A687-2EDD41027BA6}" srcOrd="4" destOrd="0" presId="urn:microsoft.com/office/officeart/2018/5/layout/CenteredIconLabelDescriptionList"/>
    <dgm:cxn modelId="{33138C85-93ED-4DD5-A985-53335345B349}" type="presParOf" srcId="{F7831A00-704E-4705-837F-A7F3348A271D}" destId="{899A0000-0F78-4B30-8CEA-72807D800192}" srcOrd="1" destOrd="0" presId="urn:microsoft.com/office/officeart/2018/5/layout/CenteredIconLabelDescriptionList"/>
    <dgm:cxn modelId="{4DB162E5-F705-4CCB-B5E6-45EC5115CAF0}" type="presParOf" srcId="{F7831A00-704E-4705-837F-A7F3348A271D}" destId="{111237A4-B341-423C-B5E1-5B9111E6C80C}" srcOrd="2" destOrd="0" presId="urn:microsoft.com/office/officeart/2018/5/layout/CenteredIconLabelDescriptionList"/>
    <dgm:cxn modelId="{0017E142-A8A0-4479-923F-F7FB141CEDA5}" type="presParOf" srcId="{111237A4-B341-423C-B5E1-5B9111E6C80C}" destId="{2CB79A23-3BEC-4107-A388-0B5A6BD6B4AD}" srcOrd="0" destOrd="0" presId="urn:microsoft.com/office/officeart/2018/5/layout/CenteredIconLabelDescriptionList"/>
    <dgm:cxn modelId="{F87BE23F-3846-4713-BA5E-E3143624878D}" type="presParOf" srcId="{111237A4-B341-423C-B5E1-5B9111E6C80C}" destId="{4168F92A-5FAD-477B-A3F2-733C053479A5}" srcOrd="1" destOrd="0" presId="urn:microsoft.com/office/officeart/2018/5/layout/CenteredIconLabelDescriptionList"/>
    <dgm:cxn modelId="{25963F5F-D4AF-48C0-99B8-ED118A513B40}" type="presParOf" srcId="{111237A4-B341-423C-B5E1-5B9111E6C80C}" destId="{06CDF2CB-5F0F-404A-B6BE-647B3D0AA6C9}" srcOrd="2" destOrd="0" presId="urn:microsoft.com/office/officeart/2018/5/layout/CenteredIconLabelDescriptionList"/>
    <dgm:cxn modelId="{8F39EA2D-CED5-4871-86E6-41256E5E4F8A}" type="presParOf" srcId="{111237A4-B341-423C-B5E1-5B9111E6C80C}" destId="{AE73F273-00C7-4FE6-9202-36A15811A8CE}" srcOrd="3" destOrd="0" presId="urn:microsoft.com/office/officeart/2018/5/layout/CenteredIconLabelDescriptionList"/>
    <dgm:cxn modelId="{EC66856F-85CD-4E08-AEAA-49737F609E9C}" type="presParOf" srcId="{111237A4-B341-423C-B5E1-5B9111E6C80C}" destId="{5D6713BE-3C85-4B9D-8000-1F8F95DAB11A}" srcOrd="4" destOrd="0" presId="urn:microsoft.com/office/officeart/2018/5/layout/CenteredIconLabelDescriptionList"/>
    <dgm:cxn modelId="{F47BF3EE-2992-45B8-9A2B-C8A0A82EAE94}" type="presParOf" srcId="{F7831A00-704E-4705-837F-A7F3348A271D}" destId="{D423E830-14FC-4145-B7AD-27615F77D47F}" srcOrd="3" destOrd="0" presId="urn:microsoft.com/office/officeart/2018/5/layout/CenteredIconLabelDescriptionList"/>
    <dgm:cxn modelId="{2FF378B0-DBA2-4E18-94DE-37D19E6D041B}" type="presParOf" srcId="{F7831A00-704E-4705-837F-A7F3348A271D}" destId="{0B3430D8-E467-4CD8-B5BC-6C3C16F04D3B}" srcOrd="4" destOrd="0" presId="urn:microsoft.com/office/officeart/2018/5/layout/CenteredIconLabelDescriptionList"/>
    <dgm:cxn modelId="{D4C213BC-E693-424B-880A-99999F629BFA}" type="presParOf" srcId="{0B3430D8-E467-4CD8-B5BC-6C3C16F04D3B}" destId="{B4892659-EEAB-4B85-905B-1D0CFE8ADC27}" srcOrd="0" destOrd="0" presId="urn:microsoft.com/office/officeart/2018/5/layout/CenteredIconLabelDescriptionList"/>
    <dgm:cxn modelId="{A9A2CD87-355D-43F9-8C4C-6BC5C93EA1CE}" type="presParOf" srcId="{0B3430D8-E467-4CD8-B5BC-6C3C16F04D3B}" destId="{FEE74210-A69B-4B3E-8B27-8763DA009E55}" srcOrd="1" destOrd="0" presId="urn:microsoft.com/office/officeart/2018/5/layout/CenteredIconLabelDescriptionList"/>
    <dgm:cxn modelId="{BA837966-2B33-42F4-B848-E6ADF402E996}" type="presParOf" srcId="{0B3430D8-E467-4CD8-B5BC-6C3C16F04D3B}" destId="{500F0D65-D81B-47C7-AD4D-9977870044C2}" srcOrd="2" destOrd="0" presId="urn:microsoft.com/office/officeart/2018/5/layout/CenteredIconLabelDescriptionList"/>
    <dgm:cxn modelId="{D97D44B3-69A3-46C2-B46C-8C4DD9DE0518}" type="presParOf" srcId="{0B3430D8-E467-4CD8-B5BC-6C3C16F04D3B}" destId="{DC5D4BDE-2F8A-4DF9-AC23-0F38D5493A6B}" srcOrd="3" destOrd="0" presId="urn:microsoft.com/office/officeart/2018/5/layout/CenteredIconLabelDescriptionList"/>
    <dgm:cxn modelId="{611B2FFA-0D18-464E-A7E7-1D10284488FA}" type="presParOf" srcId="{0B3430D8-E467-4CD8-B5BC-6C3C16F04D3B}" destId="{CAD0E3CF-3B1D-4425-BD3E-3B3E9AD92BE6}" srcOrd="4" destOrd="0" presId="urn:microsoft.com/office/officeart/2018/5/layout/CenteredIconLabelDescriptionList"/>
    <dgm:cxn modelId="{592F98D9-7337-4872-99EF-2C98937DB44B}" type="presParOf" srcId="{F7831A00-704E-4705-837F-A7F3348A271D}" destId="{0DAD5AEB-6193-4750-9E25-2805881F60A1}" srcOrd="5" destOrd="0" presId="urn:microsoft.com/office/officeart/2018/5/layout/CenteredIconLabelDescriptionList"/>
    <dgm:cxn modelId="{BBF08E05-DAF9-48FB-A603-7A5FD0C36388}" type="presParOf" srcId="{F7831A00-704E-4705-837F-A7F3348A271D}" destId="{82BBEAB6-045A-41FF-A506-824889045709}" srcOrd="6" destOrd="0" presId="urn:microsoft.com/office/officeart/2018/5/layout/CenteredIconLabelDescriptionList"/>
    <dgm:cxn modelId="{4376CA38-EC7E-4BBD-895C-650BB1072CB7}" type="presParOf" srcId="{82BBEAB6-045A-41FF-A506-824889045709}" destId="{5C8D37E2-2751-455D-B8F4-1ECA3509693E}" srcOrd="0" destOrd="0" presId="urn:microsoft.com/office/officeart/2018/5/layout/CenteredIconLabelDescriptionList"/>
    <dgm:cxn modelId="{5F938DEF-BEDE-4746-A176-9C1B9A3A268D}" type="presParOf" srcId="{82BBEAB6-045A-41FF-A506-824889045709}" destId="{C1A6C102-501A-4502-9316-C2EAE1003EFD}" srcOrd="1" destOrd="0" presId="urn:microsoft.com/office/officeart/2018/5/layout/CenteredIconLabelDescriptionList"/>
    <dgm:cxn modelId="{0F33DF54-5300-430C-A0CC-70DEF7CB36E1}" type="presParOf" srcId="{82BBEAB6-045A-41FF-A506-824889045709}" destId="{1F118EED-95EA-4B4B-8013-5C13E8C57A84}" srcOrd="2" destOrd="0" presId="urn:microsoft.com/office/officeart/2018/5/layout/CenteredIconLabelDescriptionList"/>
    <dgm:cxn modelId="{8494F301-C110-4F86-B507-3C4E1CBD0F39}" type="presParOf" srcId="{82BBEAB6-045A-41FF-A506-824889045709}" destId="{9168600E-4014-4B2E-A492-0291C5166098}" srcOrd="3" destOrd="0" presId="urn:microsoft.com/office/officeart/2018/5/layout/CenteredIconLabelDescriptionList"/>
    <dgm:cxn modelId="{632044F3-2043-42D7-BAB7-EE783DA79863}" type="presParOf" srcId="{82BBEAB6-045A-41FF-A506-824889045709}" destId="{0BF07476-6A71-46A0-9C06-5017F10D578A}" srcOrd="4" destOrd="0" presId="urn:microsoft.com/office/officeart/2018/5/layout/CenteredIconLabelDescriptionList"/>
    <dgm:cxn modelId="{F87B2190-9CAC-4B97-BC68-95C829A0DE44}" type="presParOf" srcId="{F7831A00-704E-4705-837F-A7F3348A271D}" destId="{EF726CB5-A110-43AC-88DA-330E936C529D}" srcOrd="7" destOrd="0" presId="urn:microsoft.com/office/officeart/2018/5/layout/CenteredIconLabelDescriptionList"/>
    <dgm:cxn modelId="{3A9B4F2C-475A-4DEE-9147-F48E0106B220}" type="presParOf" srcId="{F7831A00-704E-4705-837F-A7F3348A271D}" destId="{2DE3E6C8-4356-4D1B-9E48-DDCEA31031FC}" srcOrd="8" destOrd="0" presId="urn:microsoft.com/office/officeart/2018/5/layout/CenteredIconLabelDescriptionList"/>
    <dgm:cxn modelId="{C298D243-3513-4655-B50F-CA8DEEB1B75E}" type="presParOf" srcId="{2DE3E6C8-4356-4D1B-9E48-DDCEA31031FC}" destId="{EA62C222-E79F-4F1E-9035-0649CA1CB1CC}" srcOrd="0" destOrd="0" presId="urn:microsoft.com/office/officeart/2018/5/layout/CenteredIconLabelDescriptionList"/>
    <dgm:cxn modelId="{196FE27D-41E1-49C0-B44A-7FC9DC9F2F33}" type="presParOf" srcId="{2DE3E6C8-4356-4D1B-9E48-DDCEA31031FC}" destId="{89444245-CD79-42F5-AFCA-7C462D8910C6}" srcOrd="1" destOrd="0" presId="urn:microsoft.com/office/officeart/2018/5/layout/CenteredIconLabelDescriptionList"/>
    <dgm:cxn modelId="{AD98B20B-5C04-4659-BBAA-7E76D94EADBD}" type="presParOf" srcId="{2DE3E6C8-4356-4D1B-9E48-DDCEA31031FC}" destId="{874082D0-FC1F-4B6F-B531-214D8A6F4852}" srcOrd="2" destOrd="0" presId="urn:microsoft.com/office/officeart/2018/5/layout/CenteredIconLabelDescriptionList"/>
    <dgm:cxn modelId="{A9DF5926-D9B8-4D0A-AA7E-8F76EB853ECD}" type="presParOf" srcId="{2DE3E6C8-4356-4D1B-9E48-DDCEA31031FC}" destId="{64884B76-2642-4206-ADC8-F44F91F3C08E}" srcOrd="3" destOrd="0" presId="urn:microsoft.com/office/officeart/2018/5/layout/CenteredIconLabelDescriptionList"/>
    <dgm:cxn modelId="{989C7624-455F-45BA-BCFA-C204A048BA07}" type="presParOf" srcId="{2DE3E6C8-4356-4D1B-9E48-DDCEA31031FC}" destId="{6EDD7031-A0F5-4E21-BF87-7260A663C2C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F6BF7-D758-41C3-9133-8588FDEA815B}">
      <dsp:nvSpPr>
        <dsp:cNvPr id="0" name=""/>
        <dsp:cNvSpPr/>
      </dsp:nvSpPr>
      <dsp:spPr>
        <a:xfrm>
          <a:off x="0" y="444"/>
          <a:ext cx="6245265" cy="6113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41D1E0-3135-41A8-A4BA-257DECF99396}">
      <dsp:nvSpPr>
        <dsp:cNvPr id="0" name=""/>
        <dsp:cNvSpPr/>
      </dsp:nvSpPr>
      <dsp:spPr>
        <a:xfrm>
          <a:off x="184925" y="137991"/>
          <a:ext cx="336227" cy="3362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D080D-B42A-412F-95B2-B4107DFD0F70}">
      <dsp:nvSpPr>
        <dsp:cNvPr id="0" name=""/>
        <dsp:cNvSpPr/>
      </dsp:nvSpPr>
      <dsp:spPr>
        <a:xfrm>
          <a:off x="706078" y="444"/>
          <a:ext cx="5539186" cy="611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698" tIns="64698" rIns="64698" bIns="6469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What are LLMs?</a:t>
          </a:r>
        </a:p>
      </dsp:txBody>
      <dsp:txXfrm>
        <a:off x="706078" y="444"/>
        <a:ext cx="5539186" cy="611323"/>
      </dsp:txXfrm>
    </dsp:sp>
    <dsp:sp modelId="{EBCF3227-7A7B-4856-9A4A-B7CE97EE1EF9}">
      <dsp:nvSpPr>
        <dsp:cNvPr id="0" name=""/>
        <dsp:cNvSpPr/>
      </dsp:nvSpPr>
      <dsp:spPr>
        <a:xfrm>
          <a:off x="0" y="764598"/>
          <a:ext cx="6245265" cy="6113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39DBB-75ED-4713-9B05-EC5CAF0DB9D7}">
      <dsp:nvSpPr>
        <dsp:cNvPr id="0" name=""/>
        <dsp:cNvSpPr/>
      </dsp:nvSpPr>
      <dsp:spPr>
        <a:xfrm>
          <a:off x="184925" y="902146"/>
          <a:ext cx="336227" cy="3362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08859A-242E-4EB4-96EF-B1D1A041B4BD}">
      <dsp:nvSpPr>
        <dsp:cNvPr id="0" name=""/>
        <dsp:cNvSpPr/>
      </dsp:nvSpPr>
      <dsp:spPr>
        <a:xfrm>
          <a:off x="706078" y="764598"/>
          <a:ext cx="5539186" cy="611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698" tIns="64698" rIns="64698" bIns="6469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History and Evolution</a:t>
          </a:r>
        </a:p>
      </dsp:txBody>
      <dsp:txXfrm>
        <a:off x="706078" y="764598"/>
        <a:ext cx="5539186" cy="611323"/>
      </dsp:txXfrm>
    </dsp:sp>
    <dsp:sp modelId="{C318A55F-365B-48CF-B70D-B11DDDA40F2F}">
      <dsp:nvSpPr>
        <dsp:cNvPr id="0" name=""/>
        <dsp:cNvSpPr/>
      </dsp:nvSpPr>
      <dsp:spPr>
        <a:xfrm>
          <a:off x="0" y="1528752"/>
          <a:ext cx="6245265" cy="6113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49792-C8D6-48A5-8BB8-718FC2FB8669}">
      <dsp:nvSpPr>
        <dsp:cNvPr id="0" name=""/>
        <dsp:cNvSpPr/>
      </dsp:nvSpPr>
      <dsp:spPr>
        <a:xfrm>
          <a:off x="184925" y="1666300"/>
          <a:ext cx="336227" cy="3362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9090E-1095-4041-B745-6B747C416CB7}">
      <dsp:nvSpPr>
        <dsp:cNvPr id="0" name=""/>
        <dsp:cNvSpPr/>
      </dsp:nvSpPr>
      <dsp:spPr>
        <a:xfrm>
          <a:off x="706078" y="1528752"/>
          <a:ext cx="5539186" cy="611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698" tIns="64698" rIns="64698" bIns="6469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How LLMs Work</a:t>
          </a:r>
        </a:p>
      </dsp:txBody>
      <dsp:txXfrm>
        <a:off x="706078" y="1528752"/>
        <a:ext cx="5539186" cy="611323"/>
      </dsp:txXfrm>
    </dsp:sp>
    <dsp:sp modelId="{B9C99AE8-78F7-4731-893A-A0DAA9BF78F9}">
      <dsp:nvSpPr>
        <dsp:cNvPr id="0" name=""/>
        <dsp:cNvSpPr/>
      </dsp:nvSpPr>
      <dsp:spPr>
        <a:xfrm>
          <a:off x="0" y="2292907"/>
          <a:ext cx="6245265" cy="6113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84E05-38A5-4983-9267-FCAE4FBBD4B2}">
      <dsp:nvSpPr>
        <dsp:cNvPr id="0" name=""/>
        <dsp:cNvSpPr/>
      </dsp:nvSpPr>
      <dsp:spPr>
        <a:xfrm>
          <a:off x="184925" y="2430455"/>
          <a:ext cx="336227" cy="3362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9BFC2-A62F-480D-B8D9-5D169EB5D2DC}">
      <dsp:nvSpPr>
        <dsp:cNvPr id="0" name=""/>
        <dsp:cNvSpPr/>
      </dsp:nvSpPr>
      <dsp:spPr>
        <a:xfrm>
          <a:off x="706078" y="2292907"/>
          <a:ext cx="5539186" cy="611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698" tIns="64698" rIns="64698" bIns="6469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Building an LLM</a:t>
          </a:r>
        </a:p>
      </dsp:txBody>
      <dsp:txXfrm>
        <a:off x="706078" y="2292907"/>
        <a:ext cx="5539186" cy="611323"/>
      </dsp:txXfrm>
    </dsp:sp>
    <dsp:sp modelId="{A4E5A1E6-DF9E-4E1B-8588-CD17F0E45A87}">
      <dsp:nvSpPr>
        <dsp:cNvPr id="0" name=""/>
        <dsp:cNvSpPr/>
      </dsp:nvSpPr>
      <dsp:spPr>
        <a:xfrm>
          <a:off x="0" y="3057061"/>
          <a:ext cx="6245265" cy="6113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D8A0C-7DEF-4AF0-BF0F-F3400C73E098}">
      <dsp:nvSpPr>
        <dsp:cNvPr id="0" name=""/>
        <dsp:cNvSpPr/>
      </dsp:nvSpPr>
      <dsp:spPr>
        <a:xfrm>
          <a:off x="184925" y="3194609"/>
          <a:ext cx="336227" cy="3362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95764B-637D-42E1-BFE4-8034ADF23305}">
      <dsp:nvSpPr>
        <dsp:cNvPr id="0" name=""/>
        <dsp:cNvSpPr/>
      </dsp:nvSpPr>
      <dsp:spPr>
        <a:xfrm>
          <a:off x="706078" y="3057061"/>
          <a:ext cx="5539186" cy="611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698" tIns="64698" rIns="64698" bIns="6469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Use Cases and Applications</a:t>
          </a:r>
        </a:p>
      </dsp:txBody>
      <dsp:txXfrm>
        <a:off x="706078" y="3057061"/>
        <a:ext cx="5539186" cy="611323"/>
      </dsp:txXfrm>
    </dsp:sp>
    <dsp:sp modelId="{5AEF801E-E4ED-4C13-99D1-98550BA9957A}">
      <dsp:nvSpPr>
        <dsp:cNvPr id="0" name=""/>
        <dsp:cNvSpPr/>
      </dsp:nvSpPr>
      <dsp:spPr>
        <a:xfrm>
          <a:off x="0" y="3821216"/>
          <a:ext cx="6245265" cy="6113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8B671-B423-4BA0-BBDD-6F81AC134651}">
      <dsp:nvSpPr>
        <dsp:cNvPr id="0" name=""/>
        <dsp:cNvSpPr/>
      </dsp:nvSpPr>
      <dsp:spPr>
        <a:xfrm>
          <a:off x="184925" y="3958763"/>
          <a:ext cx="336227" cy="33622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68ACA-0E2C-4349-9CA0-23342C87F24B}">
      <dsp:nvSpPr>
        <dsp:cNvPr id="0" name=""/>
        <dsp:cNvSpPr/>
      </dsp:nvSpPr>
      <dsp:spPr>
        <a:xfrm>
          <a:off x="706078" y="3821216"/>
          <a:ext cx="5539186" cy="611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698" tIns="64698" rIns="64698" bIns="6469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LLM Challenges and Security</a:t>
          </a:r>
        </a:p>
      </dsp:txBody>
      <dsp:txXfrm>
        <a:off x="706078" y="3821216"/>
        <a:ext cx="5539186" cy="611323"/>
      </dsp:txXfrm>
    </dsp:sp>
    <dsp:sp modelId="{BD6D77F9-2D33-4CE2-A84D-5577587F1B58}">
      <dsp:nvSpPr>
        <dsp:cNvPr id="0" name=""/>
        <dsp:cNvSpPr/>
      </dsp:nvSpPr>
      <dsp:spPr>
        <a:xfrm>
          <a:off x="0" y="4585370"/>
          <a:ext cx="6245265" cy="6113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DBA42-642D-4603-B35A-B767154AACB9}">
      <dsp:nvSpPr>
        <dsp:cNvPr id="0" name=""/>
        <dsp:cNvSpPr/>
      </dsp:nvSpPr>
      <dsp:spPr>
        <a:xfrm>
          <a:off x="184925" y="4722918"/>
          <a:ext cx="336227" cy="33622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F73B2-5B74-4ADC-9D87-35FD41F464A6}">
      <dsp:nvSpPr>
        <dsp:cNvPr id="0" name=""/>
        <dsp:cNvSpPr/>
      </dsp:nvSpPr>
      <dsp:spPr>
        <a:xfrm>
          <a:off x="706078" y="4585370"/>
          <a:ext cx="5539186" cy="611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698" tIns="64698" rIns="64698" bIns="6469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The Future of LLMs</a:t>
          </a:r>
        </a:p>
      </dsp:txBody>
      <dsp:txXfrm>
        <a:off x="706078" y="4585370"/>
        <a:ext cx="5539186" cy="6113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8AFD6-3D67-4233-836B-4AD701FF56C1}">
      <dsp:nvSpPr>
        <dsp:cNvPr id="0" name=""/>
        <dsp:cNvSpPr/>
      </dsp:nvSpPr>
      <dsp:spPr>
        <a:xfrm>
          <a:off x="602725" y="850997"/>
          <a:ext cx="645257" cy="6452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B4193-0EF8-4458-A4F5-0BAB2EEAAC9F}">
      <dsp:nvSpPr>
        <dsp:cNvPr id="0" name=""/>
        <dsp:cNvSpPr/>
      </dsp:nvSpPr>
      <dsp:spPr>
        <a:xfrm>
          <a:off x="3557" y="1610177"/>
          <a:ext cx="1843593" cy="311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>
              <a:latin typeface="Aptos" panose="020B0004020202020204" pitchFamily="34" charset="0"/>
            </a:rPr>
            <a:t>Key Concepts</a:t>
          </a:r>
        </a:p>
      </dsp:txBody>
      <dsp:txXfrm>
        <a:off x="3557" y="1610177"/>
        <a:ext cx="1843593" cy="311106"/>
      </dsp:txXfrm>
    </dsp:sp>
    <dsp:sp modelId="{D59BF133-D9CE-43BF-A687-2EDD41027BA6}">
      <dsp:nvSpPr>
        <dsp:cNvPr id="0" name=""/>
        <dsp:cNvSpPr/>
      </dsp:nvSpPr>
      <dsp:spPr>
        <a:xfrm>
          <a:off x="3557" y="1974270"/>
          <a:ext cx="1843593" cy="1526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79A23-3BEC-4107-A388-0B5A6BD6B4AD}">
      <dsp:nvSpPr>
        <dsp:cNvPr id="0" name=""/>
        <dsp:cNvSpPr/>
      </dsp:nvSpPr>
      <dsp:spPr>
        <a:xfrm>
          <a:off x="2768948" y="850997"/>
          <a:ext cx="645257" cy="6452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CDF2CB-5F0F-404A-B6BE-647B3D0AA6C9}">
      <dsp:nvSpPr>
        <dsp:cNvPr id="0" name=""/>
        <dsp:cNvSpPr/>
      </dsp:nvSpPr>
      <dsp:spPr>
        <a:xfrm>
          <a:off x="2169780" y="1610177"/>
          <a:ext cx="1843593" cy="311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>
              <a:latin typeface="Aptos" panose="020B0004020202020204" pitchFamily="34" charset="0"/>
            </a:rPr>
            <a:t>Pre-training</a:t>
          </a:r>
        </a:p>
      </dsp:txBody>
      <dsp:txXfrm>
        <a:off x="2169780" y="1610177"/>
        <a:ext cx="1843593" cy="311106"/>
      </dsp:txXfrm>
    </dsp:sp>
    <dsp:sp modelId="{5D6713BE-3C85-4B9D-8000-1F8F95DAB11A}">
      <dsp:nvSpPr>
        <dsp:cNvPr id="0" name=""/>
        <dsp:cNvSpPr/>
      </dsp:nvSpPr>
      <dsp:spPr>
        <a:xfrm>
          <a:off x="2173338" y="2112044"/>
          <a:ext cx="1843593" cy="1526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ptos" panose="020B0004020202020204" pitchFamily="34" charset="0"/>
            </a:rPr>
            <a:t>Trained on massive text collections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ptos" panose="020B0004020202020204" pitchFamily="34" charset="0"/>
            </a:rPr>
            <a:t>Learns grammar, facts, patterns</a:t>
          </a:r>
        </a:p>
      </dsp:txBody>
      <dsp:txXfrm>
        <a:off x="2173338" y="2112044"/>
        <a:ext cx="1843593" cy="1526069"/>
      </dsp:txXfrm>
    </dsp:sp>
    <dsp:sp modelId="{B4892659-EEAB-4B85-905B-1D0CFE8ADC27}">
      <dsp:nvSpPr>
        <dsp:cNvPr id="0" name=""/>
        <dsp:cNvSpPr/>
      </dsp:nvSpPr>
      <dsp:spPr>
        <a:xfrm>
          <a:off x="4935171" y="850997"/>
          <a:ext cx="645257" cy="6452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F0D65-D81B-47C7-AD4D-9977870044C2}">
      <dsp:nvSpPr>
        <dsp:cNvPr id="0" name=""/>
        <dsp:cNvSpPr/>
      </dsp:nvSpPr>
      <dsp:spPr>
        <a:xfrm>
          <a:off x="4336003" y="1610177"/>
          <a:ext cx="1843593" cy="311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>
              <a:latin typeface="Aptos" panose="020B0004020202020204" pitchFamily="34" charset="0"/>
            </a:rPr>
            <a:t>Transformers</a:t>
          </a:r>
        </a:p>
      </dsp:txBody>
      <dsp:txXfrm>
        <a:off x="4336003" y="1610177"/>
        <a:ext cx="1843593" cy="311106"/>
      </dsp:txXfrm>
    </dsp:sp>
    <dsp:sp modelId="{CAD0E3CF-3B1D-4425-BD3E-3B3E9AD92BE6}">
      <dsp:nvSpPr>
        <dsp:cNvPr id="0" name=""/>
        <dsp:cNvSpPr/>
      </dsp:nvSpPr>
      <dsp:spPr>
        <a:xfrm>
          <a:off x="4339561" y="2112044"/>
          <a:ext cx="1843593" cy="1526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ptos" panose="020B0004020202020204" pitchFamily="34" charset="0"/>
            </a:rPr>
            <a:t>Use </a:t>
          </a:r>
          <a:r>
            <a:rPr lang="en-US" sz="1600" b="1" kern="1200" dirty="0">
              <a:latin typeface="Aptos" panose="020B0004020202020204" pitchFamily="34" charset="0"/>
            </a:rPr>
            <a:t>attention </a:t>
          </a:r>
          <a:r>
            <a:rPr lang="en-US" sz="1600" kern="1200" dirty="0">
              <a:latin typeface="Aptos" panose="020B0004020202020204" pitchFamily="34" charset="0"/>
            </a:rPr>
            <a:t>mechanisms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ptos" panose="020B0004020202020204" pitchFamily="34" charset="0"/>
            </a:rPr>
            <a:t>Handles long range context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ptos" panose="020B0004020202020204" pitchFamily="34" charset="0"/>
            </a:rPr>
            <a:t>Tokenization</a:t>
          </a:r>
        </a:p>
      </dsp:txBody>
      <dsp:txXfrm>
        <a:off x="4339561" y="2112044"/>
        <a:ext cx="1843593" cy="1526069"/>
      </dsp:txXfrm>
    </dsp:sp>
    <dsp:sp modelId="{5C8D37E2-2751-455D-B8F4-1ECA3509693E}">
      <dsp:nvSpPr>
        <dsp:cNvPr id="0" name=""/>
        <dsp:cNvSpPr/>
      </dsp:nvSpPr>
      <dsp:spPr>
        <a:xfrm>
          <a:off x="7101393" y="850997"/>
          <a:ext cx="645257" cy="6452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118EED-95EA-4B4B-8013-5C13E8C57A84}">
      <dsp:nvSpPr>
        <dsp:cNvPr id="0" name=""/>
        <dsp:cNvSpPr/>
      </dsp:nvSpPr>
      <dsp:spPr>
        <a:xfrm>
          <a:off x="6502225" y="1610177"/>
          <a:ext cx="1843593" cy="311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>
              <a:latin typeface="Aptos" panose="020B0004020202020204" pitchFamily="34" charset="0"/>
            </a:rPr>
            <a:t>Fine tuning</a:t>
          </a:r>
        </a:p>
      </dsp:txBody>
      <dsp:txXfrm>
        <a:off x="6502225" y="1610177"/>
        <a:ext cx="1843593" cy="311106"/>
      </dsp:txXfrm>
    </dsp:sp>
    <dsp:sp modelId="{0BF07476-6A71-46A0-9C06-5017F10D578A}">
      <dsp:nvSpPr>
        <dsp:cNvPr id="0" name=""/>
        <dsp:cNvSpPr/>
      </dsp:nvSpPr>
      <dsp:spPr>
        <a:xfrm>
          <a:off x="6505783" y="2112044"/>
          <a:ext cx="1843593" cy="1526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ptos" panose="020B0004020202020204" pitchFamily="34" charset="0"/>
            </a:rPr>
            <a:t>Adjust for specific tasks</a:t>
          </a:r>
        </a:p>
      </dsp:txBody>
      <dsp:txXfrm>
        <a:off x="6505783" y="2112044"/>
        <a:ext cx="1843593" cy="1526069"/>
      </dsp:txXfrm>
    </dsp:sp>
    <dsp:sp modelId="{EA62C222-E79F-4F1E-9035-0649CA1CB1CC}">
      <dsp:nvSpPr>
        <dsp:cNvPr id="0" name=""/>
        <dsp:cNvSpPr/>
      </dsp:nvSpPr>
      <dsp:spPr>
        <a:xfrm>
          <a:off x="9267616" y="850997"/>
          <a:ext cx="645257" cy="64525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082D0-FC1F-4B6F-B531-214D8A6F4852}">
      <dsp:nvSpPr>
        <dsp:cNvPr id="0" name=""/>
        <dsp:cNvSpPr/>
      </dsp:nvSpPr>
      <dsp:spPr>
        <a:xfrm>
          <a:off x="8668448" y="1610177"/>
          <a:ext cx="1843593" cy="311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>
              <a:latin typeface="Aptos" panose="020B0004020202020204" pitchFamily="34" charset="0"/>
            </a:rPr>
            <a:t>Inference</a:t>
          </a:r>
        </a:p>
      </dsp:txBody>
      <dsp:txXfrm>
        <a:off x="8668448" y="1610177"/>
        <a:ext cx="1843593" cy="311106"/>
      </dsp:txXfrm>
    </dsp:sp>
    <dsp:sp modelId="{6EDD7031-A0F5-4E21-BF87-7260A663C2C0}">
      <dsp:nvSpPr>
        <dsp:cNvPr id="0" name=""/>
        <dsp:cNvSpPr/>
      </dsp:nvSpPr>
      <dsp:spPr>
        <a:xfrm>
          <a:off x="8672006" y="2112044"/>
          <a:ext cx="1843593" cy="1526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ptos" panose="020B0004020202020204" pitchFamily="34" charset="0"/>
            </a:rPr>
            <a:t>Prompt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Aptos" panose="020B0004020202020204" pitchFamily="34" charset="0"/>
          </a:endParaRP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Aptos" panose="020B0004020202020204" pitchFamily="34" charset="0"/>
          </a:endParaRP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ptos" panose="020B0004020202020204" pitchFamily="34" charset="0"/>
            </a:rPr>
            <a:t>predict and generate text</a:t>
          </a:r>
        </a:p>
      </dsp:txBody>
      <dsp:txXfrm>
        <a:off x="8672006" y="2112044"/>
        <a:ext cx="1843593" cy="15260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69750-6F52-4D7A-AA4C-96EE1F5E1AC1}" type="datetimeFigureOut">
              <a:rPr lang="en-CA" smtClean="0"/>
              <a:t>2024-11-13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4D892-BB9A-4837-ACE5-16A74FAF4C7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132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92185-EE12-4DA1-882C-B515C23B258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55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495C-0A74-4335-A9A3-D06E0E8F6D14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1" name="Picture 10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DDE3CDDC-04E3-13C0-D77A-678E0577B7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01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20A78-6579-4BC3-B835-69BFC5FD83D6}" type="datetime1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02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72" y="2384274"/>
            <a:ext cx="3449083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503C7-5376-4C98-BBD3-08F548E309B8}" type="datetime1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8350" y="2384274"/>
            <a:ext cx="367625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27604" y="2384274"/>
            <a:ext cx="3593779" cy="3755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A9EDAF43-E5DE-F235-933A-23D16248D509}"/>
              </a:ext>
            </a:extLst>
          </p:cNvPr>
          <p:cNvSpPr txBox="1">
            <a:spLocks/>
          </p:cNvSpPr>
          <p:nvPr userDrawn="1"/>
        </p:nvSpPr>
        <p:spPr>
          <a:xfrm>
            <a:off x="476272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D7E93C0-A374-6EBA-2EE0-1A84DB64B2E4}"/>
              </a:ext>
            </a:extLst>
          </p:cNvPr>
          <p:cNvSpPr txBox="1">
            <a:spLocks/>
          </p:cNvSpPr>
          <p:nvPr userDrawn="1"/>
        </p:nvSpPr>
        <p:spPr>
          <a:xfrm>
            <a:off x="4329001" y="1821034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14F3F8A-838D-35E9-587E-813E62EAED92}"/>
              </a:ext>
            </a:extLst>
          </p:cNvPr>
          <p:cNvSpPr txBox="1">
            <a:spLocks/>
          </p:cNvSpPr>
          <p:nvPr userDrawn="1"/>
        </p:nvSpPr>
        <p:spPr>
          <a:xfrm>
            <a:off x="8472300" y="1806425"/>
            <a:ext cx="3449083" cy="5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96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9183-AA64-4C3C-A5A4-E35D0F9882AA}" type="datetime1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62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2BCB3-DC6C-4CD8-97C5-AF4AD1269A79}" type="datetime1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49B39E8D-B066-03CF-F66E-A9087A4B9E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57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D285F62-7EB4-4DD4-AFA5-D9F196C300F7}" type="datetime1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CFBC5B-F134-5167-C695-3ACFDE9F8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14701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18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E21D6D6-C910-4C2B-9410-BCADBE9C8E9A}" type="datetime1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1305F64-96CE-C12E-51B4-F48B44A225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98" y="6405320"/>
            <a:ext cx="1918213" cy="4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7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behind a bridge">
            <a:extLst>
              <a:ext uri="{FF2B5EF4-FFF2-40B4-BE49-F238E27FC236}">
                <a16:creationId xmlns:a16="http://schemas.microsoft.com/office/drawing/2014/main" id="{ED3C13F0-E02E-23E8-C7A3-49D7523AB5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9" y="-678642"/>
            <a:ext cx="12192000" cy="5593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06E52-67C8-4D49-A21F-2B51EED3C4D9}" type="datetime1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E56B3-B08C-9895-CE0E-9E6791589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601384D-582F-112C-C521-4D73680778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50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780" y="1242131"/>
            <a:ext cx="10113264" cy="2496654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F988-8E1A-4368-B904-2B4F592D0430}" type="datetime1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48FE65-4568-B537-8A22-8E3EB21E0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2" name="Picture 11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1AA01071-82A1-E697-D427-15393F3DD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39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C361-1985-456D-82E8-AC41F9C39010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64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059B-7FC3-4CB6-8773-3D571AA967F0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C339F9C2-2D5C-CDC8-F71A-1EB68CBC3E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87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2829-F2AD-40FA-ABFA-50667F4A4588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3C0F74C-57E5-928F-488B-9086211C4E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3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 bar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-1" y="-1"/>
            <a:ext cx="12191999" cy="1271016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32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1491163"/>
            <a:ext cx="11468176" cy="4309009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0923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BA65A-0D82-C69D-A551-D8F6A3B42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48578" r="228" b="10513"/>
          <a:stretch/>
        </p:blipFill>
        <p:spPr>
          <a:xfrm>
            <a:off x="-1125875" y="2409509"/>
            <a:ext cx="18540294" cy="53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8042" y="758952"/>
            <a:ext cx="6587638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8041" y="4455620"/>
            <a:ext cx="6590409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69BC8-1F4A-46EB-9FE6-C161052AC7A6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B82A1-3D13-9725-0685-697CAA0784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72FFE6D5-E2A5-5B11-8B13-E0D7E62373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7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EA369-62CD-4D30-B686-8736F374A0BD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1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BEDC-CDE0-4BB0-AAD9-F55976F8D9D4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2F8CD7-A1E7-800B-C4FB-7A6624C86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4" name="Picture 13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3704DA94-87E6-1E98-C264-009BDF2FD6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47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84215-54F8-4518-B38C-D239F82BEDB6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AEBD-F3C1-2117-81D5-36BBEAF59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A04D842E-E0B5-8B64-858A-E0492B95E3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9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C6780-1842-42C2-B930-D6DD1E5AD423}" type="datetime1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5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8314E-51AA-475C-994C-56EC4D2C7D8F}" type="datetime1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00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5064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43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0471C-DEED-4B65-BBCF-5AC51AA1AD9E}" type="datetime1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83C68EFA-52A0-B2E2-E8FE-5939C5A2924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312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7B4AB74-E4FA-69B5-E4EE-793376979C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324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42E7D7-798B-3F09-3E6C-11E6F4DF365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75192" y="1903467"/>
            <a:ext cx="2692779" cy="4309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04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FD0BE53-C897-4C14-9AF5-83E94D45A876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EEED69-B410-4A87-803F-F1756018AD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DA4F634-49BD-E2B3-DD05-79677334A42D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091698" y="6424295"/>
            <a:ext cx="1918213" cy="410209"/>
          </a:xfrm>
          <a:prstGeom prst="rect">
            <a:avLst/>
          </a:prstGeom>
        </p:spPr>
      </p:pic>
      <p:pic>
        <p:nvPicPr>
          <p:cNvPr id="13" name="Picture 12" descr="A white logo with a tower and a maple leaf&#10;&#10;Description automatically generated">
            <a:extLst>
              <a:ext uri="{FF2B5EF4-FFF2-40B4-BE49-F238E27FC236}">
                <a16:creationId xmlns:a16="http://schemas.microsoft.com/office/drawing/2014/main" id="{06852321-FFB0-DA05-42B8-FA31398633CA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9" y="6386707"/>
            <a:ext cx="1083242" cy="4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4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1" r:id="rId2"/>
    <p:sldLayoutId id="2147483672" r:id="rId3"/>
    <p:sldLayoutId id="2147483662" r:id="rId4"/>
    <p:sldLayoutId id="2147483663" r:id="rId5"/>
    <p:sldLayoutId id="2147483674" r:id="rId6"/>
    <p:sldLayoutId id="2147483664" r:id="rId7"/>
    <p:sldLayoutId id="2147483665" r:id="rId8"/>
    <p:sldLayoutId id="2147483676" r:id="rId9"/>
    <p:sldLayoutId id="2147483679" r:id="rId10"/>
    <p:sldLayoutId id="2147483677" r:id="rId11"/>
    <p:sldLayoutId id="2147483666" r:id="rId12"/>
    <p:sldLayoutId id="2147483667" r:id="rId13"/>
    <p:sldLayoutId id="2147483668" r:id="rId14"/>
    <p:sldLayoutId id="2147483675" r:id="rId15"/>
    <p:sldLayoutId id="2147483669" r:id="rId16"/>
    <p:sldLayoutId id="2147483673" r:id="rId17"/>
    <p:sldLayoutId id="2147483670" r:id="rId18"/>
    <p:sldLayoutId id="2147483671" r:id="rId19"/>
    <p:sldLayoutId id="2147483680" r:id="rId20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Hisham.Siddique@ibm.com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3B8FA5-CBD7-A09C-3FC6-6691DEB50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What is an LLM??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[Hint: AI]</a:t>
            </a:r>
            <a:endParaRPr lang="en-US" sz="6600" dirty="0">
              <a:latin typeface="Aptos" panose="020B00040202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5659BC-E7AB-E59D-3067-A698CDB66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Presented by:</a:t>
            </a:r>
          </a:p>
          <a:p>
            <a:r>
              <a:rPr lang="en-US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Hisham Siddique</a:t>
            </a:r>
          </a:p>
          <a:p>
            <a:r>
              <a:rPr lang="en-US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Network Stack Software Developer</a:t>
            </a:r>
          </a:p>
          <a:p>
            <a:r>
              <a:rPr lang="en-US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2"/>
              </a:rPr>
              <a:t>Hisham.Siddique@ibm.com</a:t>
            </a:r>
            <a:r>
              <a:rPr lang="en-US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56F92-8266-BC3C-F1BF-AFCFE17B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23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F5246-A38F-C0E9-7C00-3C5B9459A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49677" y="593030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0D119D-D733-9E8F-C8D2-7FF42A67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How do LLMs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70860-496D-2DDB-0C31-3945E39D08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766277"/>
            <a:ext cx="11468176" cy="4033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b="1" u="sng" dirty="0">
                <a:latin typeface="Aptos" panose="020B0004020202020204" pitchFamily="34" charset="0"/>
              </a:rPr>
              <a:t>Inference</a:t>
            </a:r>
          </a:p>
          <a:p>
            <a:r>
              <a:rPr lang="en-US" dirty="0">
                <a:latin typeface="Aptos" panose="020B0004020202020204" pitchFamily="34" charset="0"/>
              </a:rPr>
              <a:t>Generate response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Adapt model to a particular task</a:t>
            </a:r>
          </a:p>
          <a:p>
            <a:r>
              <a:rPr lang="en-US" dirty="0">
                <a:latin typeface="Aptos" panose="020B0004020202020204" pitchFamily="34" charset="0"/>
              </a:rPr>
              <a:t>Contextual understanding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Doesn’t need as much time</a:t>
            </a:r>
          </a:p>
          <a:p>
            <a:r>
              <a:rPr lang="en-US" dirty="0">
                <a:latin typeface="Aptos" panose="020B0004020202020204" pitchFamily="34" charset="0"/>
              </a:rPr>
              <a:t>Works in real-time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Can provide summaries or translations</a:t>
            </a:r>
          </a:p>
          <a:p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674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72A6C7-E942-4C60-A8AE-D0A6458B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 dirty="0">
                <a:solidFill>
                  <a:schemeClr val="tx1"/>
                </a:solidFill>
                <a:latin typeface="Aptos" panose="020B0004020202020204" pitchFamily="34" charset="0"/>
              </a:rPr>
              <a:t>Lets walk through an example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DF0886-EF61-4BE0-A1F0-C81FFB142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D36ED-B29F-4490-9DF0-4581EC31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335" y="5939848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0BE6F14-FF48-0F4F-A8AA-2E3F25371E4A}" type="slidenum">
              <a:rPr lang="en-US" sz="1100">
                <a:solidFill>
                  <a:schemeClr val="tx2"/>
                </a:solidFill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 sz="11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007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F5246-A38F-C0E9-7C00-3C5B9459A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26231" y="593030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0D119D-D733-9E8F-C8D2-7FF42A67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Building an AI Assistant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70860-496D-2DDB-0C31-3945E39D08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766277"/>
            <a:ext cx="11468176" cy="4033895"/>
          </a:xfrm>
        </p:spPr>
        <p:txBody>
          <a:bodyPr>
            <a:normAutofit/>
          </a:bodyPr>
          <a:lstStyle/>
          <a:p>
            <a:r>
              <a:rPr lang="en-CA" sz="2400" b="1" dirty="0">
                <a:latin typeface="Aptos" panose="020B0004020202020204" pitchFamily="34" charset="0"/>
              </a:rPr>
              <a:t>So how these assistants get built, what do we need?</a:t>
            </a:r>
          </a:p>
          <a:p>
            <a:endParaRPr lang="en-CA" sz="2400" b="1" dirty="0">
              <a:latin typeface="Aptos" panose="020B00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CA" sz="2400" b="1" dirty="0">
                <a:latin typeface="Aptos" panose="020B0004020202020204" pitchFamily="34" charset="0"/>
              </a:rPr>
              <a:t>A knowledge base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b="1" dirty="0">
                <a:latin typeface="Aptos" panose="020B0004020202020204" pitchFamily="34" charset="0"/>
              </a:rPr>
              <a:t>A lot of GPUs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b="1" dirty="0">
                <a:latin typeface="Aptos" panose="020B0004020202020204" pitchFamily="34" charset="0"/>
              </a:rPr>
              <a:t>A team to fine tune the model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b="1" dirty="0">
                <a:latin typeface="Aptos" panose="020B0004020202020204" pitchFamily="34" charset="0"/>
              </a:rPr>
              <a:t>Incorporate multimodality if needed</a:t>
            </a:r>
          </a:p>
          <a:p>
            <a:pPr marL="457200" indent="-457200">
              <a:buFont typeface="+mj-lt"/>
              <a:buAutoNum type="arabicPeriod"/>
            </a:pPr>
            <a:endParaRPr lang="en-CA" sz="2400" b="1" dirty="0">
              <a:latin typeface="Aptos" panose="020B00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CA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55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F5246-A38F-C0E9-7C00-3C5B9459A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8415" y="595333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0D119D-D733-9E8F-C8D2-7FF42A67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Building an AI Assistant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70860-496D-2DDB-0C31-3945E39D08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750646"/>
            <a:ext cx="11468176" cy="404952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sz="2400" b="1" u="sng" dirty="0">
                <a:latin typeface="Aptos" panose="020B0004020202020204" pitchFamily="34" charset="0"/>
              </a:rPr>
              <a:t>Pre-training</a:t>
            </a:r>
          </a:p>
          <a:p>
            <a:r>
              <a:rPr lang="en-US" dirty="0">
                <a:latin typeface="Aptos" panose="020B0004020202020204" pitchFamily="34" charset="0"/>
              </a:rPr>
              <a:t>Suppose we want to build an assistant for a car rental company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Create the neural network, with transformers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Train the model with trusted information from the internet about cars, renting, transport etc.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Model generates billions of parameters (think close to 100)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Next word sequence prediction:</a:t>
            </a:r>
          </a:p>
          <a:p>
            <a:endParaRPr lang="en-US" sz="3200" dirty="0">
              <a:solidFill>
                <a:schemeClr val="tx2"/>
              </a:solidFill>
              <a:latin typeface="Britannic Bold" panose="020B090306070302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Britannic Bold" panose="020B0903060703020204" pitchFamily="34" charset="0"/>
              </a:rPr>
              <a:t>THE CAR IS GOING TO ______________</a:t>
            </a:r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EEBB0C-0CFB-DAA9-3B55-BB2D640A4CD1}"/>
              </a:ext>
            </a:extLst>
          </p:cNvPr>
          <p:cNvCxnSpPr>
            <a:cxnSpLocks/>
          </p:cNvCxnSpPr>
          <p:nvPr/>
        </p:nvCxnSpPr>
        <p:spPr>
          <a:xfrm flipV="1">
            <a:off x="6959284" y="4866404"/>
            <a:ext cx="1209136" cy="543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13E017-9FAD-91D4-98C6-3D2150D81026}"/>
              </a:ext>
            </a:extLst>
          </p:cNvPr>
          <p:cNvCxnSpPr>
            <a:cxnSpLocks/>
          </p:cNvCxnSpPr>
          <p:nvPr/>
        </p:nvCxnSpPr>
        <p:spPr>
          <a:xfrm>
            <a:off x="6959284" y="5409868"/>
            <a:ext cx="13370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833D14-0524-9796-D461-1D16C28FC41D}"/>
              </a:ext>
            </a:extLst>
          </p:cNvPr>
          <p:cNvCxnSpPr>
            <a:cxnSpLocks/>
          </p:cNvCxnSpPr>
          <p:nvPr/>
        </p:nvCxnSpPr>
        <p:spPr>
          <a:xfrm>
            <a:off x="6959284" y="5409868"/>
            <a:ext cx="1337094" cy="543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DB675DA-F1D4-A349-2FEC-78CC017E908E}"/>
              </a:ext>
            </a:extLst>
          </p:cNvPr>
          <p:cNvSpPr txBox="1"/>
          <p:nvPr/>
        </p:nvSpPr>
        <p:spPr>
          <a:xfrm>
            <a:off x="8402496" y="4543218"/>
            <a:ext cx="1923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tx2"/>
                </a:solidFill>
                <a:latin typeface="Britannic Bold" panose="020B0903060703020204" pitchFamily="34" charset="0"/>
              </a:rPr>
              <a:t>STOP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2F03A-7A57-CB35-498D-C895AB21A615}"/>
              </a:ext>
            </a:extLst>
          </p:cNvPr>
          <p:cNvSpPr txBox="1"/>
          <p:nvPr/>
        </p:nvSpPr>
        <p:spPr>
          <a:xfrm>
            <a:off x="8402496" y="5113695"/>
            <a:ext cx="1923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tx2"/>
                </a:solidFill>
                <a:latin typeface="Britannic Bold" panose="020B0903060703020204" pitchFamily="34" charset="0"/>
              </a:rPr>
              <a:t>MOVE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D72354-B018-E5DB-8B64-35DA2DF931BA}"/>
              </a:ext>
            </a:extLst>
          </p:cNvPr>
          <p:cNvSpPr txBox="1"/>
          <p:nvPr/>
        </p:nvSpPr>
        <p:spPr>
          <a:xfrm>
            <a:off x="8402496" y="5695028"/>
            <a:ext cx="1923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tx2"/>
                </a:solidFill>
                <a:latin typeface="Britannic Bold" panose="020B0903060703020204" pitchFamily="34" charset="0"/>
              </a:rPr>
              <a:t>TURN</a:t>
            </a:r>
          </a:p>
        </p:txBody>
      </p:sp>
    </p:spTree>
    <p:extLst>
      <p:ext uri="{BB962C8B-B14F-4D97-AF65-F5344CB8AC3E}">
        <p14:creationId xmlns:p14="http://schemas.microsoft.com/office/powerpoint/2010/main" val="50523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F5246-A38F-C0E9-7C00-3C5B9459A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26231" y="5961571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0D119D-D733-9E8F-C8D2-7FF42A67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Building an AI Assistant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70860-496D-2DDB-0C31-3945E39D08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742831"/>
            <a:ext cx="11468176" cy="4057341"/>
          </a:xfrm>
        </p:spPr>
        <p:txBody>
          <a:bodyPr>
            <a:normAutofit lnSpcReduction="10000"/>
          </a:bodyPr>
          <a:lstStyle/>
          <a:p>
            <a:r>
              <a:rPr lang="en-US" b="1" u="sng" dirty="0">
                <a:latin typeface="Aptos" panose="020B0004020202020204" pitchFamily="34" charset="0"/>
              </a:rPr>
              <a:t>Training and test data</a:t>
            </a:r>
          </a:p>
          <a:p>
            <a:r>
              <a:rPr lang="en-US" dirty="0">
                <a:latin typeface="Aptos" panose="020B0004020202020204" pitchFamily="34" charset="0"/>
              </a:rPr>
              <a:t>Model will generate documents (“dreaming”)</a:t>
            </a:r>
          </a:p>
          <a:p>
            <a:pPr lvl="1"/>
            <a:r>
              <a:rPr lang="en-US" i="1" dirty="0">
                <a:latin typeface="Aptos" panose="020B0004020202020204" pitchFamily="34" charset="0"/>
              </a:rPr>
              <a:t>Reversal curse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Generated documents compared to test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Parameters adjusted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Documents will mirror the format of the data it was trained 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</a:rPr>
              <a:t>Output measured and iteration continues</a:t>
            </a:r>
          </a:p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</a:rPr>
              <a:t>Parameter relationship still “black box”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357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F5246-A38F-C0E9-7C00-3C5B9459A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02785" y="593030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0D119D-D733-9E8F-C8D2-7FF42A67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Building an AI Assistant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70860-496D-2DDB-0C31-3945E39D08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766277"/>
            <a:ext cx="11468176" cy="4033895"/>
          </a:xfrm>
        </p:spPr>
        <p:txBody>
          <a:bodyPr>
            <a:norm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Dataset  = Essay, Wiki article type documents</a:t>
            </a:r>
          </a:p>
          <a:p>
            <a:r>
              <a:rPr lang="en-US" dirty="0">
                <a:latin typeface="Aptos" panose="020B0004020202020204" pitchFamily="34" charset="0"/>
              </a:rPr>
              <a:t>However, we want an </a:t>
            </a:r>
            <a:r>
              <a:rPr lang="en-US" u="sng" dirty="0">
                <a:latin typeface="Aptos" panose="020B0004020202020204" pitchFamily="34" charset="0"/>
              </a:rPr>
              <a:t>assistant</a:t>
            </a:r>
            <a:r>
              <a:rPr lang="en-US" dirty="0">
                <a:latin typeface="Aptos" panose="020B0004020202020204" pitchFamily="34" charset="0"/>
              </a:rPr>
              <a:t> for customers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Fine tuning – getting the specifics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We take the model, and feed it a new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Supervised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Labeling instructions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Q/A, generate answers</a:t>
            </a:r>
          </a:p>
          <a:p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473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F5246-A38F-C0E9-7C00-3C5B9459A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8415" y="59459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0D119D-D733-9E8F-C8D2-7FF42A67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Building an AI Assistant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70860-496D-2DDB-0C31-3945E39D08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781908"/>
            <a:ext cx="11468176" cy="401826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ptos" panose="020B0004020202020204" pitchFamily="34" charset="0"/>
              </a:rPr>
              <a:t>This fine tuning will continue in continuous intervals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Misbehaviors = changing labeling instructions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Comparison labeling may be used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Self-training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</a:rPr>
              <a:t>Now instead of the model </a:t>
            </a:r>
            <a:r>
              <a:rPr lang="en-US" b="1" u="sng" dirty="0">
                <a:latin typeface="Aptos" panose="020B0004020202020204" pitchFamily="34" charset="0"/>
              </a:rPr>
              <a:t>describing</a:t>
            </a:r>
            <a:r>
              <a:rPr lang="en-US" dirty="0">
                <a:latin typeface="Aptos" panose="020B0004020202020204" pitchFamily="34" charset="0"/>
              </a:rPr>
              <a:t> rental cars,</a:t>
            </a:r>
          </a:p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</a:rPr>
              <a:t>It will start </a:t>
            </a:r>
            <a:r>
              <a:rPr lang="en-US" b="1" u="sng" dirty="0">
                <a:latin typeface="Aptos" panose="020B0004020202020204" pitchFamily="34" charset="0"/>
              </a:rPr>
              <a:t>answering</a:t>
            </a:r>
            <a:r>
              <a:rPr lang="en-US" dirty="0">
                <a:latin typeface="Aptos" panose="020B0004020202020204" pitchFamily="34" charset="0"/>
              </a:rPr>
              <a:t> questions like “What cars are available for rent” or “What car insurance options are available”</a:t>
            </a:r>
          </a:p>
          <a:p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225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F5246-A38F-C0E9-7C00-3C5B9459A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593431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0D119D-D733-9E8F-C8D2-7FF42A67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Building an AI Assistant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70860-496D-2DDB-0C31-3945E39D08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797538"/>
            <a:ext cx="5791200" cy="40026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</a:rPr>
              <a:t>Multimodality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LLMs aren’t only for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Can be specialized to work with images, audio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Information Retrieval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</a:rPr>
              <a:t>Benefits: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Creates a better UX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Can solve more complex problems</a:t>
            </a:r>
          </a:p>
          <a:p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5" name="Picture 4" descr="A person typing on a computer&#10;&#10;Description automatically generated">
            <a:extLst>
              <a:ext uri="{FF2B5EF4-FFF2-40B4-BE49-F238E27FC236}">
                <a16:creationId xmlns:a16="http://schemas.microsoft.com/office/drawing/2014/main" id="{04FE8603-C0B5-C1C9-322C-F90A4442F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73" y="1875453"/>
            <a:ext cx="5520725" cy="338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10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F5246-A38F-C0E9-7C00-3C5B9459A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48077" y="60014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0D119D-D733-9E8F-C8D2-7FF42A67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Other LLM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70860-496D-2DDB-0C31-3945E39D08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723959"/>
            <a:ext cx="5511636" cy="407621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u="sng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Business Applications</a:t>
            </a:r>
            <a:endParaRPr lang="en-CA" sz="1800" u="sng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 service (chatbots, virtual assistants).</a:t>
            </a:r>
            <a:endParaRPr lang="en-CA" sz="18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 analysis and summarization.</a:t>
            </a:r>
            <a:endParaRPr lang="en-CA" sz="18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Automated content creation (blog posts, articles, marketing copy).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u="sng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Healthcare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Assisting doctors with diagnosis and medical research.</a:t>
            </a:r>
            <a:endParaRPr lang="en-CA" sz="18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Patient communication and information retrieval.</a:t>
            </a:r>
            <a:endParaRPr lang="en-CA" sz="18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Automating paperwork and administrative tasks.</a:t>
            </a:r>
            <a:endParaRPr lang="en-CA" sz="18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CA" sz="18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5" name="Picture 4" descr="A group of people holding devices&#10;&#10;Description automatically generated">
            <a:extLst>
              <a:ext uri="{FF2B5EF4-FFF2-40B4-BE49-F238E27FC236}">
                <a16:creationId xmlns:a16="http://schemas.microsoft.com/office/drawing/2014/main" id="{87E0FF9C-5EC6-9494-4E06-5297CBEC5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143" y="1816097"/>
            <a:ext cx="3716821" cy="1992038"/>
          </a:xfrm>
          <a:prstGeom prst="rect">
            <a:avLst/>
          </a:prstGeom>
        </p:spPr>
      </p:pic>
      <p:pic>
        <p:nvPicPr>
          <p:cNvPr id="8" name="Picture 7" descr="A doctor touching a digital screen&#10;&#10;Description automatically generated">
            <a:extLst>
              <a:ext uri="{FF2B5EF4-FFF2-40B4-BE49-F238E27FC236}">
                <a16:creationId xmlns:a16="http://schemas.microsoft.com/office/drawing/2014/main" id="{6684F572-259C-12EC-A894-6A79E7439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143" y="3908790"/>
            <a:ext cx="3716821" cy="199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68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F5246-A38F-C0E9-7C00-3C5B9459A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02785" y="599022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0D119D-D733-9E8F-C8D2-7FF42A67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Other LLM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70860-496D-2DDB-0C31-3945E39D08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799" y="1723959"/>
            <a:ext cx="5543909" cy="4448828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700" u="sng" kern="1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Human Resources</a:t>
            </a:r>
            <a:endParaRPr lang="en-CA" sz="1700" u="sng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CA" sz="17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Resume screening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CA" sz="1700" kern="1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Onboarding support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CA" sz="17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Policy and Compliance generation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700" u="sng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Legal and Financial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7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Contract review and document generation</a:t>
            </a:r>
            <a:endParaRPr lang="en-CA" sz="17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7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Analyzing large volumes of legal or financial data</a:t>
            </a:r>
            <a:endParaRPr lang="en-CA" sz="17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7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Automating routine legal and financial advisory services</a:t>
            </a:r>
            <a:endParaRPr lang="en-CA" sz="17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CA" sz="17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700" dirty="0">
              <a:latin typeface="Aptos" panose="020B0004020202020204" pitchFamily="34" charset="0"/>
            </a:endParaRPr>
          </a:p>
        </p:txBody>
      </p:sp>
      <p:pic>
        <p:nvPicPr>
          <p:cNvPr id="10" name="Picture 9" descr="A green line going up on a black screen&#10;&#10;Description automatically generated">
            <a:extLst>
              <a:ext uri="{FF2B5EF4-FFF2-40B4-BE49-F238E27FC236}">
                <a16:creationId xmlns:a16="http://schemas.microsoft.com/office/drawing/2014/main" id="{D7807D2E-999C-DC81-E7A5-308F341F5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478" y="4220234"/>
            <a:ext cx="3002788" cy="1709208"/>
          </a:xfrm>
          <a:prstGeom prst="rect">
            <a:avLst/>
          </a:prstGeom>
        </p:spPr>
      </p:pic>
      <p:pic>
        <p:nvPicPr>
          <p:cNvPr id="11" name="Picture 10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1E252C6E-B409-81A5-29F5-FAB085F21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478" y="1867877"/>
            <a:ext cx="2764379" cy="222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18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F36251-10DC-E9CA-7440-5DFB204A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1" y="1070800"/>
            <a:ext cx="3858144" cy="5197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bg1"/>
                </a:solidFill>
                <a:latin typeface="Aptos" panose="020B0004020202020204" pitchFamily="34" charset="0"/>
              </a:rPr>
              <a:t>Agenda</a:t>
            </a:r>
            <a:endParaRPr lang="en-US" sz="8000" kern="12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0A36F-0012-28DC-3C17-9666B015C5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3204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graphicFrame>
        <p:nvGraphicFramePr>
          <p:cNvPr id="29" name="TextBox 26">
            <a:extLst>
              <a:ext uri="{FF2B5EF4-FFF2-40B4-BE49-F238E27FC236}">
                <a16:creationId xmlns:a16="http://schemas.microsoft.com/office/drawing/2014/main" id="{ED736CA8-39BB-9E3E-6E55-69F3D68A2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636392"/>
              </p:ext>
            </p:extLst>
          </p:nvPr>
        </p:nvGraphicFramePr>
        <p:xfrm>
          <a:off x="5108535" y="1070801"/>
          <a:ext cx="6245265" cy="519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0905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F5246-A38F-C0E9-7C00-3C5B9459A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8415" y="595802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0D119D-D733-9E8F-C8D2-7FF42A67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Other LLM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70860-496D-2DDB-0C31-3945E39D08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723959"/>
            <a:ext cx="5511636" cy="407621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u="sng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Creativity and Entertainment</a:t>
            </a:r>
            <a:endParaRPr lang="en-CA" sz="1800" u="sng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Content generation (e.g., scripts, books).</a:t>
            </a:r>
            <a:endParaRPr lang="en-CA" sz="18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Enhancing video games with intelligent characters and dialogue.</a:t>
            </a:r>
            <a:endParaRPr lang="en-CA" sz="18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Generating music, poetry, and other artistic works.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u="sng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Education</a:t>
            </a:r>
            <a:endParaRPr lang="en-CA" sz="1800" u="sng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Personalized tutoring and content creation.</a:t>
            </a:r>
            <a:endParaRPr lang="en-CA" sz="18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Automated grading and feedback systems.</a:t>
            </a:r>
            <a:endParaRPr lang="en-CA" sz="18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Language translation and learning tools.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5" name="Picture 4" descr="A drawing of a sailboat in the waves&#10;&#10;Description automatically generated">
            <a:extLst>
              <a:ext uri="{FF2B5EF4-FFF2-40B4-BE49-F238E27FC236}">
                <a16:creationId xmlns:a16="http://schemas.microsoft.com/office/drawing/2014/main" id="{9A293838-0843-6CED-4A03-545CA0954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234" y="1902805"/>
            <a:ext cx="3226886" cy="2370649"/>
          </a:xfrm>
          <a:prstGeom prst="rect">
            <a:avLst/>
          </a:prstGeom>
        </p:spPr>
      </p:pic>
      <p:pic>
        <p:nvPicPr>
          <p:cNvPr id="11" name="Picture 10" descr="A group of people in a classroom raising their hands&#10;&#10;Description automatically generated">
            <a:extLst>
              <a:ext uri="{FF2B5EF4-FFF2-40B4-BE49-F238E27FC236}">
                <a16:creationId xmlns:a16="http://schemas.microsoft.com/office/drawing/2014/main" id="{C16B664F-4E8E-0808-41E7-8AAAAEA84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234" y="4306654"/>
            <a:ext cx="3226885" cy="201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22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8905-D52C-C2CF-967D-A151C789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69" y="1438421"/>
            <a:ext cx="3200400" cy="2286000"/>
          </a:xfrm>
        </p:spPr>
        <p:txBody>
          <a:bodyPr/>
          <a:lstStyle/>
          <a:p>
            <a:r>
              <a:rPr lang="en-US" sz="3600" kern="1200" dirty="0">
                <a:solidFill>
                  <a:schemeClr val="tx1"/>
                </a:solidFill>
                <a:latin typeface="Aptos" panose="020B0004020202020204" pitchFamily="34" charset="0"/>
              </a:rPr>
              <a:t>So far…..</a:t>
            </a:r>
            <a:endParaRPr lang="en-US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9EC3-F03D-D5FA-FE4B-9614DE908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1861" y="997243"/>
            <a:ext cx="6492240" cy="5257800"/>
          </a:xfrm>
        </p:spPr>
        <p:txBody>
          <a:bodyPr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2"/>
                </a:solidFill>
                <a:latin typeface="Aptos" panose="020B0004020202020204" pitchFamily="34" charset="0"/>
              </a:rPr>
              <a:t>We’ve seen how LLMs work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2"/>
                </a:solidFill>
                <a:latin typeface="Aptos" panose="020B0004020202020204" pitchFamily="34" charset="0"/>
              </a:rPr>
              <a:t>How they’re created for a particular use case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ptos" panose="020B0004020202020204" pitchFamily="34" charset="0"/>
              </a:rPr>
              <a:t>Different applications</a:t>
            </a:r>
            <a:endParaRPr lang="en-US" sz="2000" kern="1200" dirty="0">
              <a:solidFill>
                <a:schemeClr val="tx2"/>
              </a:solidFill>
              <a:latin typeface="Aptos" panose="020B0004020202020204" pitchFamily="34" charset="0"/>
            </a:endParaRPr>
          </a:p>
          <a:p>
            <a:pPr algn="ctr"/>
            <a:endParaRPr lang="en-US" dirty="0">
              <a:solidFill>
                <a:schemeClr val="tx2"/>
              </a:solidFill>
              <a:latin typeface="Aptos" panose="020B00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38CE1-74C1-E7D0-6749-020C4F04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EED69-B410-4A87-803F-F1756018ADA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48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6D959-E05D-B1C2-E90D-E8D5B25D8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Challenges for LLMs</a:t>
            </a:r>
            <a:endParaRPr lang="en-CA" dirty="0">
              <a:latin typeface="Aptos" panose="020B00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7341E-2146-9651-1A55-3692C58510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766277"/>
            <a:ext cx="5728677" cy="403389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ptos" panose="020B0004020202020204" pitchFamily="34" charset="0"/>
              </a:rPr>
              <a:t>Computational Costs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Need substantial resources</a:t>
            </a:r>
          </a:p>
          <a:p>
            <a:r>
              <a:rPr lang="en-US" dirty="0">
                <a:latin typeface="Aptos" panose="020B0004020202020204" pitchFamily="34" charset="0"/>
              </a:rPr>
              <a:t>Scalability Issues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Storage, energy</a:t>
            </a:r>
            <a:r>
              <a:rPr lang="en-CA" dirty="0">
                <a:latin typeface="Aptos" panose="020B0004020202020204" pitchFamily="34" charset="0"/>
              </a:rPr>
              <a:t> needs</a:t>
            </a:r>
          </a:p>
          <a:p>
            <a:r>
              <a:rPr lang="en-CA" dirty="0">
                <a:latin typeface="Aptos" panose="020B0004020202020204" pitchFamily="34" charset="0"/>
              </a:rPr>
              <a:t>Latency in real-time scenarios</a:t>
            </a:r>
          </a:p>
          <a:p>
            <a:pPr lvl="1"/>
            <a:r>
              <a:rPr lang="en-CA" dirty="0">
                <a:latin typeface="Aptos" panose="020B0004020202020204" pitchFamily="34" charset="0"/>
              </a:rPr>
              <a:t>Not useful for rapid response systems</a:t>
            </a:r>
          </a:p>
          <a:p>
            <a:r>
              <a:rPr lang="en-CA" dirty="0">
                <a:latin typeface="Aptos" panose="020B0004020202020204" pitchFamily="34" charset="0"/>
              </a:rPr>
              <a:t>Data privacy and security</a:t>
            </a:r>
          </a:p>
          <a:p>
            <a:pPr lvl="1"/>
            <a:r>
              <a:rPr lang="en-CA" dirty="0">
                <a:latin typeface="Aptos" panose="020B0004020202020204" pitchFamily="34" charset="0"/>
              </a:rPr>
              <a:t>Proprietary data, data retention</a:t>
            </a:r>
          </a:p>
          <a:p>
            <a:r>
              <a:rPr lang="en-CA" dirty="0">
                <a:latin typeface="Aptos" panose="020B0004020202020204" pitchFamily="34" charset="0"/>
              </a:rPr>
              <a:t>Interpretability</a:t>
            </a:r>
          </a:p>
          <a:p>
            <a:pPr lvl="1"/>
            <a:r>
              <a:rPr lang="en-CA" dirty="0">
                <a:latin typeface="Aptos" panose="020B0004020202020204" pitchFamily="34" charset="0"/>
              </a:rPr>
              <a:t>What’s really going on inside?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949E18C9-F141-996F-60DD-52296D988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931436"/>
            <a:ext cx="5920274" cy="394684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BBD89-E864-77C2-A5F8-DE6886AE2F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884827" y="5953433"/>
            <a:ext cx="1312025" cy="365125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chemeClr val="tx2"/>
                </a:solidFill>
              </a:rPr>
              <a:pPr/>
              <a:t>22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239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6D959-E05D-B1C2-E90D-E8D5B25D8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Challenges for LLMs</a:t>
            </a:r>
            <a:endParaRPr lang="en-CA" dirty="0">
              <a:latin typeface="Aptos" panose="020B00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7341E-2146-9651-1A55-3692C58510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836615"/>
            <a:ext cx="5690558" cy="3963557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Maintenance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Fine tuning has its costs</a:t>
            </a:r>
          </a:p>
          <a:p>
            <a:r>
              <a:rPr lang="en-US" dirty="0">
                <a:latin typeface="Aptos" panose="020B0004020202020204" pitchFamily="34" charset="0"/>
              </a:rPr>
              <a:t>Misuse and misinformation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LLMs are only as good as the underlying data</a:t>
            </a:r>
          </a:p>
          <a:p>
            <a:r>
              <a:rPr lang="en-US" dirty="0">
                <a:latin typeface="Aptos" panose="020B0004020202020204" pitchFamily="34" charset="0"/>
              </a:rPr>
              <a:t>Bias and Fairness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Inherent predilection, Ethics</a:t>
            </a:r>
            <a:endParaRPr lang="en-CA" dirty="0">
              <a:latin typeface="Aptos" panose="020B0004020202020204" pitchFamily="34" charset="0"/>
            </a:endParaRPr>
          </a:p>
        </p:txBody>
      </p:sp>
      <p:pic>
        <p:nvPicPr>
          <p:cNvPr id="5" name="Picture 4" descr="A person standing in a maze&#10;&#10;Description automatically generated">
            <a:extLst>
              <a:ext uri="{FF2B5EF4-FFF2-40B4-BE49-F238E27FC236}">
                <a16:creationId xmlns:a16="http://schemas.microsoft.com/office/drawing/2014/main" id="{4400A013-90DE-5A4D-25A4-1722C7592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44" y="2013996"/>
            <a:ext cx="5696339" cy="379755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09B37-B711-D4E2-B5A8-EA7CC463FC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884827" y="5959600"/>
            <a:ext cx="1312025" cy="365125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chemeClr val="tx2"/>
                </a:solidFill>
              </a:rPr>
              <a:pPr/>
              <a:t>23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886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896DE-AC69-1C47-058A-FD7A6CE1C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Bias in LLMs</a:t>
            </a:r>
            <a:endParaRPr lang="en-CA" dirty="0">
              <a:latin typeface="Aptos" panose="020B00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BF6B4-5E41-5172-168E-70C6B6E4E4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750646"/>
            <a:ext cx="6199517" cy="4049526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Data Bias</a:t>
            </a:r>
          </a:p>
          <a:p>
            <a:pPr marL="201168" lvl="1" indent="0">
              <a:buNone/>
            </a:pPr>
            <a:r>
              <a:rPr lang="en-US" dirty="0">
                <a:latin typeface="Aptos" panose="020B0004020202020204" pitchFamily="34" charset="0"/>
              </a:rPr>
              <a:t>Hidden social, historical bias in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Stereotype reinforcement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Limited diversity in training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Contextual Misrepresentation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Detecting bias and correcting 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Ethical implications</a:t>
            </a:r>
          </a:p>
          <a:p>
            <a:pPr marL="201168" lvl="1" indent="0">
              <a:buNone/>
            </a:pPr>
            <a:r>
              <a:rPr lang="en-US" dirty="0">
                <a:latin typeface="Aptos" panose="020B0004020202020204" pitchFamily="34" charset="0"/>
              </a:rPr>
              <a:t>HR, Finance, Healthcare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We need careful dataset procurement, monitoring and evaluation</a:t>
            </a:r>
            <a:endParaRPr lang="en-CA" dirty="0">
              <a:latin typeface="Aptos" panose="020B00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45AF0AA-7955-122F-3475-BA6513AB2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9134" y="1686238"/>
            <a:ext cx="3918857" cy="391885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B8B09-B205-5BE4-5B19-87FB7E9B0F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962981" y="5951785"/>
            <a:ext cx="1312025" cy="365125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chemeClr val="tx2"/>
                </a:solidFill>
              </a:rPr>
              <a:pPr/>
              <a:t>24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669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C61EE-0A41-48A1-4D64-E1B3759DF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Security Concerns for LLMs</a:t>
            </a:r>
            <a:endParaRPr lang="en-CA" dirty="0">
              <a:latin typeface="Aptos" panose="020B00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78B0E-E139-053C-B940-B01CBF37F1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781908"/>
            <a:ext cx="11468176" cy="40182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</a:rPr>
              <a:t>While LLMs offer powerful capabilities, they also pose significant security risks. Understanding these threats is crucial for safe deployment.</a:t>
            </a: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</a:rPr>
              <a:t>Key Areas of Concern: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Data poisoning attacks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Hallucinations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Adversarial prompts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Privacy issues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Model inversion</a:t>
            </a:r>
          </a:p>
          <a:p>
            <a:endParaRPr lang="en-CA" dirty="0"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2C54D-6527-F68A-F7EB-591EC2996D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923904" y="5945940"/>
            <a:ext cx="1312025" cy="365125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chemeClr val="tx2"/>
                </a:solidFill>
              </a:rPr>
              <a:pPr/>
              <a:t>25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327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C61EE-0A41-48A1-4D64-E1B3759DF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Security Concerns for LLMs</a:t>
            </a:r>
            <a:endParaRPr lang="en-CA" dirty="0">
              <a:latin typeface="Aptos" panose="020B00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78B0E-E139-053C-B940-B01CBF37F1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797538"/>
            <a:ext cx="7536611" cy="400263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u="sng" dirty="0">
                <a:latin typeface="Aptos" panose="020B0004020202020204" pitchFamily="34" charset="0"/>
              </a:rPr>
              <a:t>Data Poisoning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Malicious data is introduced into the model’s training set to influence its behavior or outputs.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Manipulation of responses to specific queries.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Mitigation: Rigorous Data auditing, robust training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n-US" u="sng" dirty="0">
                <a:latin typeface="Aptos" panose="020B0004020202020204" pitchFamily="34" charset="0"/>
              </a:rPr>
              <a:t>Hallucinations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LLM generates content that is factually incorrect or entirely fabricated, even if the text appears coherent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Misleading or dangerous advice in sensitive areas (e.g., medical, legal)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Mitigation: Human oversight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endParaRPr lang="en-CA" dirty="0"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8214-07D1-7482-E06F-43B0BD0F4F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923905" y="5943969"/>
            <a:ext cx="1312025" cy="365125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chemeClr val="tx2"/>
                </a:solidFill>
              </a:rPr>
              <a:pPr/>
              <a:t>26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005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C61EE-0A41-48A1-4D64-E1B3759DF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Security Concerns for LLMs</a:t>
            </a:r>
            <a:endParaRPr lang="en-CA" dirty="0">
              <a:latin typeface="Aptos" panose="020B00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78B0E-E139-053C-B940-B01CBF37F1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427" y="1781908"/>
            <a:ext cx="4321096" cy="43922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1800" u="sng" dirty="0">
                <a:latin typeface="Aptos" panose="020B0004020202020204" pitchFamily="34" charset="0"/>
              </a:rPr>
              <a:t>Adversarial Prompts and Attacks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Aptos" panose="020B0004020202020204" pitchFamily="34" charset="0"/>
              </a:rPr>
              <a:t>Carefully crafted inputs (prompts) designed to trick LLMs into generating undesirable or unsafe outputs.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Aptos" panose="020B0004020202020204" pitchFamily="34" charset="0"/>
              </a:rPr>
              <a:t>Inappropriate responses that could damage brand reputation, give up company information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Aptos" panose="020B0004020202020204" pitchFamily="34" charset="0"/>
              </a:rPr>
              <a:t>Mitigation: Prompt filtering, Continuous fine-tuning</a:t>
            </a:r>
          </a:p>
          <a:p>
            <a:endParaRPr lang="en-US" sz="1800" dirty="0">
              <a:latin typeface="Aptos" panose="020B0004020202020204" pitchFamily="34" charset="0"/>
            </a:endParaRPr>
          </a:p>
          <a:p>
            <a:endParaRPr lang="en-CA" sz="1800" dirty="0"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E4A51-8528-C5EC-ADC6-3FAF01D4E8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962981" y="5936155"/>
            <a:ext cx="1312025" cy="365125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chemeClr val="tx2"/>
                </a:solidFill>
              </a:rPr>
              <a:pPr/>
              <a:t>27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FD3D71-3E6D-7032-1EFA-9B3FE6B5930D}"/>
              </a:ext>
            </a:extLst>
          </p:cNvPr>
          <p:cNvSpPr txBox="1">
            <a:spLocks/>
          </p:cNvSpPr>
          <p:nvPr/>
        </p:nvSpPr>
        <p:spPr>
          <a:xfrm>
            <a:off x="5725580" y="1781907"/>
            <a:ext cx="4321096" cy="439224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1800" u="sng" dirty="0">
                <a:latin typeface="Aptos" panose="020B0004020202020204" pitchFamily="34" charset="0"/>
              </a:rPr>
              <a:t>Privacy and Model inversion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kern="1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Sensitive information is extracted from a model that was part of its training data.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kern="1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Exposure of private data such as personal conversations, medical records, etc.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kern="1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Legal and regulatory issues, especially with privacy laws like GDPR.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kern="100" dirty="0"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Mitigation: Federated Learning</a:t>
            </a:r>
          </a:p>
          <a:p>
            <a:endParaRPr lang="en-CA" sz="1800" kern="100" dirty="0"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sz="1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915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16389-83EC-D32E-8A06-A34F0BEE4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The future of LLMs</a:t>
            </a:r>
            <a:endParaRPr lang="en-CA" dirty="0">
              <a:latin typeface="Aptos" panose="020B00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79CE-D58A-25C8-84E1-040F66B582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750646"/>
            <a:ext cx="5228253" cy="4049526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latin typeface="Aptos" panose="020B0004020202020204" pitchFamily="34" charset="0"/>
              </a:rPr>
              <a:t>LLMs are here to stay</a:t>
            </a:r>
          </a:p>
          <a:p>
            <a:pPr marL="0" indent="0">
              <a:buNone/>
            </a:pPr>
            <a:r>
              <a:rPr lang="en-CA" u="sng" dirty="0">
                <a:latin typeface="Aptos" panose="020B0004020202020204" pitchFamily="34" charset="0"/>
              </a:rPr>
              <a:t>Technical improvements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>
                <a:latin typeface="Aptos" panose="020B0004020202020204" pitchFamily="34" charset="0"/>
              </a:rPr>
              <a:t>Improving LLM scale</a:t>
            </a:r>
          </a:p>
          <a:p>
            <a:pPr marL="201168" lvl="1" indent="0">
              <a:buNone/>
            </a:pPr>
            <a:r>
              <a:rPr lang="en-CA" dirty="0">
                <a:latin typeface="Aptos" panose="020B0004020202020204" pitchFamily="34" charset="0"/>
              </a:rPr>
              <a:t>Reduce costs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>
                <a:latin typeface="Aptos" panose="020B0004020202020204" pitchFamily="34" charset="0"/>
              </a:rPr>
              <a:t>Improved interpretability</a:t>
            </a:r>
          </a:p>
          <a:p>
            <a:pPr marL="201168" lvl="1" indent="0">
              <a:buNone/>
            </a:pPr>
            <a:r>
              <a:rPr lang="en-CA" dirty="0">
                <a:latin typeface="Aptos" panose="020B0004020202020204" pitchFamily="34" charset="0"/>
              </a:rPr>
              <a:t>Would help understand inner workings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>
                <a:latin typeface="Aptos" panose="020B0004020202020204" pitchFamily="34" charset="0"/>
              </a:rPr>
              <a:t>Incremental Learning</a:t>
            </a:r>
          </a:p>
          <a:p>
            <a:pPr marL="201168" lvl="1" indent="0">
              <a:buNone/>
            </a:pPr>
            <a:r>
              <a:rPr lang="en-CA" dirty="0">
                <a:latin typeface="Aptos" panose="020B0004020202020204" pitchFamily="34" charset="0"/>
              </a:rPr>
              <a:t>Update on the fly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>
                <a:latin typeface="Aptos" panose="020B0004020202020204" pitchFamily="34" charset="0"/>
              </a:rPr>
              <a:t>Enhanced multimodality</a:t>
            </a:r>
          </a:p>
          <a:p>
            <a:endParaRPr lang="en-CA" dirty="0">
              <a:latin typeface="Aptos" panose="020B0004020202020204" pitchFamily="34" charset="0"/>
            </a:endParaRPr>
          </a:p>
        </p:txBody>
      </p:sp>
      <p:pic>
        <p:nvPicPr>
          <p:cNvPr id="5" name="Picture 4" descr="A hand holding a glowing globe&#10;&#10;Description automatically generated">
            <a:extLst>
              <a:ext uri="{FF2B5EF4-FFF2-40B4-BE49-F238E27FC236}">
                <a16:creationId xmlns:a16="http://schemas.microsoft.com/office/drawing/2014/main" id="{6BA7BE1A-95B6-A486-F61A-ACE12AE6D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01" y="1271015"/>
            <a:ext cx="6291499" cy="44472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342EC-2E87-BD93-8524-257B404559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939535" y="5928339"/>
            <a:ext cx="1312025" cy="365125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chemeClr val="tx2"/>
                </a:solidFill>
              </a:rPr>
              <a:pPr/>
              <a:t>28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091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4036-FB52-18EA-C1AD-3BA6D3F3E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The future of LLMs</a:t>
            </a:r>
            <a:endParaRPr lang="en-CA" dirty="0">
              <a:latin typeface="Aptos" panose="020B00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DB2E1-AF02-9FDA-6547-1A16D4B9CC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719385"/>
            <a:ext cx="4836367" cy="4080787"/>
          </a:xfrm>
        </p:spPr>
        <p:txBody>
          <a:bodyPr/>
          <a:lstStyle/>
          <a:p>
            <a:pPr marL="0" indent="0">
              <a:buNone/>
            </a:pPr>
            <a:r>
              <a:rPr lang="en-CA" u="sng" dirty="0">
                <a:latin typeface="Aptos" panose="020B0004020202020204" pitchFamily="34" charset="0"/>
              </a:rPr>
              <a:t>Societal improvements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>
                <a:latin typeface="Aptos" panose="020B0004020202020204" pitchFamily="34" charset="0"/>
              </a:rPr>
              <a:t>Bias mitigation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>
                <a:latin typeface="Aptos" panose="020B0004020202020204" pitchFamily="34" charset="0"/>
              </a:rPr>
              <a:t>Real-time adaptability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>
                <a:latin typeface="Aptos" panose="020B0004020202020204" pitchFamily="34" charset="0"/>
              </a:rPr>
              <a:t>Privacy protection</a:t>
            </a:r>
          </a:p>
          <a:p>
            <a:pPr marL="201168" lvl="1" indent="0">
              <a:buNone/>
            </a:pPr>
            <a:r>
              <a:rPr lang="en-CA" dirty="0">
                <a:latin typeface="Aptos" panose="020B0004020202020204" pitchFamily="34" charset="0"/>
              </a:rPr>
              <a:t>Ensuring user data is never at risk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>
                <a:latin typeface="Aptos" panose="020B0004020202020204" pitchFamily="34" charset="0"/>
              </a:rPr>
              <a:t>Tailor-made LLMs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>
                <a:latin typeface="Aptos" panose="020B0004020202020204" pitchFamily="34" charset="0"/>
              </a:rPr>
              <a:t>Ethical Alignment</a:t>
            </a:r>
          </a:p>
          <a:p>
            <a:endParaRPr lang="en-CA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CA" dirty="0">
              <a:latin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B785A-FF6F-8EA8-AB02-3A11BFF064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923904" y="5912708"/>
            <a:ext cx="1312025" cy="365125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chemeClr val="tx2"/>
                </a:solidFill>
              </a:rPr>
              <a:pPr/>
              <a:t>29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A group of people holding hands&#10;&#10;Description automatically generated">
            <a:extLst>
              <a:ext uri="{FF2B5EF4-FFF2-40B4-BE49-F238E27FC236}">
                <a16:creationId xmlns:a16="http://schemas.microsoft.com/office/drawing/2014/main" id="{55AD2F9A-5838-E44E-10BA-D16DCE2EE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441" y="1271016"/>
            <a:ext cx="6845559" cy="41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6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B60E4-BD1E-A1C7-7850-67D3186158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343" y="2198362"/>
            <a:ext cx="5526657" cy="3917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endParaRPr lang="en-US" dirty="0">
              <a:latin typeface="Aptos" panose="020B000402020202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Aptos" panose="020B0004020202020204" pitchFamily="34" charset="0"/>
              </a:rPr>
              <a:t>Large Language Models</a:t>
            </a:r>
          </a:p>
          <a:p>
            <a:pPr>
              <a:lnSpc>
                <a:spcPct val="90000"/>
              </a:lnSpc>
            </a:pPr>
            <a:endParaRPr lang="en-US" dirty="0">
              <a:latin typeface="Aptos" panose="020B0004020202020204" pitchFamily="34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dirty="0">
                <a:effectLst/>
                <a:latin typeface="Aptos" panose="020B0004020202020204" pitchFamily="34" charset="0"/>
              </a:rPr>
              <a:t>Trained on massive datasets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dirty="0">
                <a:effectLst/>
                <a:latin typeface="Aptos" panose="020B0004020202020204" pitchFamily="34" charset="0"/>
              </a:rPr>
              <a:t>Objective: Predict the next word in a sequence.</a:t>
            </a:r>
          </a:p>
          <a:p>
            <a:pPr marL="0" indent="0">
              <a:lnSpc>
                <a:spcPct val="90000"/>
              </a:lnSpc>
              <a:spcAft>
                <a:spcPts val="800"/>
              </a:spcAft>
              <a:buNone/>
            </a:pPr>
            <a:endParaRPr lang="en-US" dirty="0">
              <a:effectLst/>
              <a:latin typeface="Aptos" panose="020B0004020202020204" pitchFamily="34" charset="0"/>
            </a:endParaRPr>
          </a:p>
          <a:p>
            <a:pPr marL="0" indent="0">
              <a:lnSpc>
                <a:spcPct val="90000"/>
              </a:lnSpc>
              <a:spcAft>
                <a:spcPts val="800"/>
              </a:spcAft>
              <a:buNone/>
            </a:pPr>
            <a:r>
              <a:rPr lang="en-US" dirty="0">
                <a:effectLst/>
                <a:latin typeface="Aptos" panose="020B0004020202020204" pitchFamily="34" charset="0"/>
              </a:rPr>
              <a:t>Examples: Watson, GPT</a:t>
            </a:r>
            <a:r>
              <a:rPr lang="en-US">
                <a:effectLst/>
                <a:latin typeface="Aptos" panose="020B0004020202020204" pitchFamily="34" charset="0"/>
              </a:rPr>
              <a:t>, </a:t>
            </a:r>
            <a:r>
              <a:rPr lang="en-US">
                <a:latin typeface="Aptos" panose="020B0004020202020204" pitchFamily="34" charset="0"/>
              </a:rPr>
              <a:t>Gemini</a:t>
            </a:r>
            <a:r>
              <a:rPr lang="en-US">
                <a:effectLst/>
                <a:latin typeface="Aptos" panose="020B0004020202020204" pitchFamily="34" charset="0"/>
              </a:rPr>
              <a:t> </a:t>
            </a:r>
            <a:r>
              <a:rPr lang="en-US" dirty="0">
                <a:effectLst/>
                <a:latin typeface="Aptos" panose="020B0004020202020204" pitchFamily="34" charset="0"/>
              </a:rPr>
              <a:t>etc.</a:t>
            </a:r>
          </a:p>
          <a:p>
            <a:pPr>
              <a:lnSpc>
                <a:spcPct val="90000"/>
              </a:lnSpc>
            </a:pPr>
            <a:endParaRPr lang="en-US" dirty="0">
              <a:latin typeface="Aptos" panose="020B0004020202020204" pitchFamily="34" charset="0"/>
            </a:endParaRPr>
          </a:p>
          <a:p>
            <a:pPr marL="0">
              <a:lnSpc>
                <a:spcPct val="90000"/>
              </a:lnSpc>
            </a:pP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computer circuit board in the shape of a brain&#10;&#10;Description automatically generated">
            <a:extLst>
              <a:ext uri="{FF2B5EF4-FFF2-40B4-BE49-F238E27FC236}">
                <a16:creationId xmlns:a16="http://schemas.microsoft.com/office/drawing/2014/main" id="{E7A1F54C-F2B8-660A-7B47-8179DB604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67" y="2195355"/>
            <a:ext cx="4788505" cy="37350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F5246-A38F-C0E9-7C00-3C5B9459A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02785" y="593038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D0BE86B-7CA9-5627-8E61-11FC85377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What are LLMs?</a:t>
            </a:r>
          </a:p>
        </p:txBody>
      </p:sp>
    </p:spTree>
    <p:extLst>
      <p:ext uri="{BB962C8B-B14F-4D97-AF65-F5344CB8AC3E}">
        <p14:creationId xmlns:p14="http://schemas.microsoft.com/office/powerpoint/2010/main" val="2835760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72A6C7-E942-4C60-A8AE-D0A6458B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711" y="2624337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 dirty="0">
                <a:solidFill>
                  <a:schemeClr val="tx2"/>
                </a:solidFill>
                <a:latin typeface="Aptos" panose="020B0004020202020204" pitchFamily="34" charset="0"/>
              </a:rPr>
              <a:t>Thank you!</a:t>
            </a:r>
            <a:br>
              <a:rPr lang="en-US" sz="4800" kern="1200" dirty="0">
                <a:solidFill>
                  <a:schemeClr val="tx2"/>
                </a:solidFill>
                <a:latin typeface="Aptos" panose="020B0004020202020204" pitchFamily="34" charset="0"/>
              </a:rPr>
            </a:br>
            <a:br>
              <a:rPr lang="en-US" sz="4800" kern="1200" dirty="0">
                <a:solidFill>
                  <a:schemeClr val="tx2"/>
                </a:solidFill>
                <a:latin typeface="Aptos" panose="020B0004020202020204" pitchFamily="34" charset="0"/>
              </a:rPr>
            </a:br>
            <a:br>
              <a:rPr lang="en-US" sz="4800" kern="1200" dirty="0">
                <a:solidFill>
                  <a:schemeClr val="tx2"/>
                </a:solidFill>
                <a:latin typeface="Aptos" panose="020B0004020202020204" pitchFamily="34" charset="0"/>
              </a:rPr>
            </a:br>
            <a:r>
              <a:rPr lang="en-US" sz="4800" kern="1200" dirty="0">
                <a:solidFill>
                  <a:schemeClr val="tx2"/>
                </a:solidFill>
                <a:latin typeface="Aptos" panose="020B0004020202020204" pitchFamily="34" charset="0"/>
              </a:rPr>
              <a:t>Any questions are welcome!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D36ED-B29F-4490-9DF0-4581EC31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335" y="589285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0BE6F14-FF48-0F4F-A8AA-2E3F25371E4A}" type="slidenum">
              <a:rPr lang="en-US" sz="1100">
                <a:solidFill>
                  <a:schemeClr val="tx2"/>
                </a:solidFill>
              </a:rPr>
              <a:pPr>
                <a:spcAft>
                  <a:spcPts val="600"/>
                </a:spcAft>
                <a:defRPr/>
              </a:pPr>
              <a:t>30</a:t>
            </a:fld>
            <a:endParaRPr lang="en-U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094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8905-D52C-C2CF-967D-A151C789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26115"/>
          </a:xfrm>
        </p:spPr>
        <p:txBody>
          <a:bodyPr anchor="ctr">
            <a:normAutofit/>
          </a:bodyPr>
          <a:lstStyle/>
          <a:p>
            <a:r>
              <a:rPr lang="en-US" sz="3200" b="1" dirty="0"/>
              <a:t>What is an LLM? (hint: AI) - Hisham Siddique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9EC3-F03D-D5FA-FE4B-9614DE908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520"/>
            <a:ext cx="6625354" cy="975899"/>
          </a:xfrm>
        </p:spPr>
        <p:txBody>
          <a:bodyPr/>
          <a:lstStyle/>
          <a:p>
            <a:r>
              <a:rPr lang="en-US" sz="2000" dirty="0"/>
              <a:t>Please take the last minute of this session to complete the evaluation. A direct link to the evaluation can be found using the QR code below.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C54BD1-967A-EB66-513A-508A741CE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4370"/>
            <a:ext cx="4142110" cy="414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26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B60E4-BD1E-A1C7-7850-67D3186158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936" y="2198362"/>
            <a:ext cx="5725064" cy="39177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u="sng" dirty="0">
                <a:latin typeface="Aptos" panose="020B0004020202020204" pitchFamily="34" charset="0"/>
              </a:rPr>
              <a:t>Early forms of Natural Language Processing: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Word generation based on statistics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Little to no context</a:t>
            </a:r>
          </a:p>
          <a:p>
            <a:pPr>
              <a:lnSpc>
                <a:spcPct val="90000"/>
              </a:lnSpc>
            </a:pPr>
            <a:endParaRPr lang="en-US" dirty="0">
              <a:latin typeface="Aptos" panose="020B000402020202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u="sng" dirty="0">
                <a:latin typeface="Aptos" panose="020B0004020202020204" pitchFamily="34" charset="0"/>
              </a:rPr>
              <a:t>The rise of neural networks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Aptos" panose="020B0004020202020204" pitchFamily="34" charset="0"/>
              </a:rPr>
              <a:t>Emulating the human brain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Studies towards capturing word relationships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Aptos" panose="020B0004020202020204" pitchFamily="34" charset="0"/>
              </a:rPr>
              <a:t>Transforme</a:t>
            </a:r>
            <a:r>
              <a:rPr lang="en-US" dirty="0">
                <a:latin typeface="Aptos" panose="020B0004020202020204" pitchFamily="34" charset="0"/>
              </a:rPr>
              <a:t>rs</a:t>
            </a:r>
            <a:endParaRPr lang="en-US" dirty="0">
              <a:effectLst/>
              <a:latin typeface="Aptos" panose="020B0004020202020204" pitchFamily="34" charset="0"/>
            </a:endParaRPr>
          </a:p>
          <a:p>
            <a:pPr>
              <a:lnSpc>
                <a:spcPct val="90000"/>
              </a:lnSpc>
            </a:pPr>
            <a:endParaRPr lang="en-US" dirty="0">
              <a:latin typeface="Aptos" panose="020B0004020202020204" pitchFamily="34" charset="0"/>
            </a:endParaRPr>
          </a:p>
          <a:p>
            <a:pPr marL="0">
              <a:lnSpc>
                <a:spcPct val="90000"/>
              </a:lnSpc>
            </a:pP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F5246-A38F-C0E9-7C00-3C5B9459A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593357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8" name="Picture 7" descr="A diagram of a network&#10;&#10;Description automatically generated">
            <a:extLst>
              <a:ext uri="{FF2B5EF4-FFF2-40B4-BE49-F238E27FC236}">
                <a16:creationId xmlns:a16="http://schemas.microsoft.com/office/drawing/2014/main" id="{535D3B26-E3D9-06E4-48A0-92A6ED69C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808" y="2586925"/>
            <a:ext cx="5299642" cy="29857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8004C8-42F7-6C54-1DF2-2A691913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History and Evolution</a:t>
            </a:r>
          </a:p>
        </p:txBody>
      </p:sp>
    </p:spTree>
    <p:extLst>
      <p:ext uri="{BB962C8B-B14F-4D97-AF65-F5344CB8AC3E}">
        <p14:creationId xmlns:p14="http://schemas.microsoft.com/office/powerpoint/2010/main" val="2849303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B60E4-BD1E-A1C7-7850-67D3186158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936" y="2198362"/>
            <a:ext cx="5725064" cy="39177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u="sng" dirty="0">
                <a:latin typeface="Aptos" panose="020B0004020202020204" pitchFamily="34" charset="0"/>
              </a:rPr>
              <a:t>Current Era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OpenAI introduces Generative Pre-trained Transformer (GPT)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Aptos" panose="020B0004020202020204" pitchFamily="34" charset="0"/>
              </a:rPr>
              <a:t>Pre</a:t>
            </a:r>
            <a:r>
              <a:rPr lang="en-US" dirty="0">
                <a:latin typeface="Aptos" panose="020B0004020202020204" pitchFamily="34" charset="0"/>
              </a:rPr>
              <a:t>-trained on large dataset, fine-tuned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dirty="0">
              <a:effectLst/>
              <a:latin typeface="Aptos" panose="020B0004020202020204" pitchFamily="34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Numerous models out there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Multimodal operation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dirty="0">
              <a:latin typeface="Aptos" panose="020B0004020202020204" pitchFamily="34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Specialized LLMs, more efficient training</a:t>
            </a:r>
          </a:p>
          <a:p>
            <a:pPr>
              <a:lnSpc>
                <a:spcPct val="90000"/>
              </a:lnSpc>
            </a:pPr>
            <a:endParaRPr lang="en-US" dirty="0">
              <a:effectLst/>
              <a:latin typeface="Aptos" panose="020B0004020202020204" pitchFamily="34" charset="0"/>
            </a:endParaRPr>
          </a:p>
          <a:p>
            <a:pPr>
              <a:lnSpc>
                <a:spcPct val="90000"/>
              </a:lnSpc>
            </a:pPr>
            <a:endParaRPr lang="en-US" dirty="0">
              <a:latin typeface="Aptos" panose="020B0004020202020204" pitchFamily="34" charset="0"/>
            </a:endParaRPr>
          </a:p>
          <a:p>
            <a:pPr marL="0">
              <a:lnSpc>
                <a:spcPct val="90000"/>
              </a:lnSpc>
            </a:pP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F5246-A38F-C0E9-7C00-3C5B9459A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02784" y="593357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9" name="Picture 8" descr="A computer circuit board in the shape of a brain&#10;&#10;Description automatically generated">
            <a:extLst>
              <a:ext uri="{FF2B5EF4-FFF2-40B4-BE49-F238E27FC236}">
                <a16:creationId xmlns:a16="http://schemas.microsoft.com/office/drawing/2014/main" id="{D3FDD3F0-91C6-FCC2-B223-E55C79E2C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67" y="2195355"/>
            <a:ext cx="4788505" cy="3735033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4848F2C-5E89-4B4B-A6C3-C4E9E23D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kern="1200" dirty="0">
                <a:solidFill>
                  <a:schemeClr val="bg1"/>
                </a:solidFill>
                <a:latin typeface="Aptos" panose="020B0004020202020204" pitchFamily="34" charset="0"/>
              </a:rPr>
              <a:t>History and Evolution</a:t>
            </a:r>
            <a:endParaRPr lang="en-CA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764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F5246-A38F-C0E9-7C00-3C5B9459A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593969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32" name="Text Placeholder 3">
            <a:extLst>
              <a:ext uri="{FF2B5EF4-FFF2-40B4-BE49-F238E27FC236}">
                <a16:creationId xmlns:a16="http://schemas.microsoft.com/office/drawing/2014/main" id="{D0BE8D6F-F046-956D-2BAD-BF08B90E00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934403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C80D119D-D733-9E8F-C8D2-7FF42A67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How do LLMs work?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37D6494E-6398-D2AE-0A64-2CDF75DF5314}"/>
              </a:ext>
            </a:extLst>
          </p:cNvPr>
          <p:cNvSpPr/>
          <p:nvPr/>
        </p:nvSpPr>
        <p:spPr>
          <a:xfrm>
            <a:off x="10130920" y="4288827"/>
            <a:ext cx="603849" cy="5937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204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F5246-A38F-C0E9-7C00-3C5B9459A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26231" y="594213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0D119D-D733-9E8F-C8D2-7FF42A67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How do LLMs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70860-496D-2DDB-0C31-3945E39D08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805354"/>
            <a:ext cx="11468176" cy="39948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2400" b="1" u="sng" dirty="0">
                <a:latin typeface="Aptos" panose="020B0004020202020204" pitchFamily="34" charset="0"/>
              </a:rPr>
              <a:t>Pre-training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Take a big chunk of the internet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Train with a GPU cluster for a long time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Self-supervised learning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General understanding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Benefits: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Efficient learning without manual labeling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Generalization</a:t>
            </a:r>
            <a:endParaRPr lang="en-CA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994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F5246-A38F-C0E9-7C00-3C5B9459A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8415" y="5916171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0D119D-D733-9E8F-C8D2-7FF42A67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How do LLMs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70860-496D-2DDB-0C31-3945E39D08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0431" y="1730195"/>
            <a:ext cx="4948335" cy="41859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2400" b="1" u="sng" dirty="0">
                <a:latin typeface="Aptos" panose="020B0004020202020204" pitchFamily="34" charset="0"/>
              </a:rPr>
              <a:t>Transformers</a:t>
            </a:r>
          </a:p>
          <a:p>
            <a:r>
              <a:rPr lang="en-US" dirty="0">
                <a:latin typeface="Aptos" panose="020B0004020202020204" pitchFamily="34" charset="0"/>
              </a:rPr>
              <a:t>Attention: Focus on key words</a:t>
            </a:r>
          </a:p>
          <a:p>
            <a:r>
              <a:rPr lang="en-US" dirty="0">
                <a:latin typeface="Aptos" panose="020B0004020202020204" pitchFamily="34" charset="0"/>
              </a:rPr>
              <a:t>Handle long range dependencies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Understands connections between words even if they are far apart</a:t>
            </a:r>
          </a:p>
          <a:p>
            <a:r>
              <a:rPr lang="en-US" dirty="0">
                <a:latin typeface="Aptos" panose="020B0004020202020204" pitchFamily="34" charset="0"/>
              </a:rPr>
              <a:t>Parallel processing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Benefits: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Captures inherent meaning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Much faster than RNNs</a:t>
            </a:r>
            <a:endParaRPr lang="en-CA" dirty="0">
              <a:latin typeface="Aptos" panose="020B0004020202020204" pitchFamily="34" charset="0"/>
            </a:endParaRPr>
          </a:p>
        </p:txBody>
      </p:sp>
      <p:pic>
        <p:nvPicPr>
          <p:cNvPr id="5" name="Picture 4" descr="A blue and red robot&#10;&#10;Description automatically generated">
            <a:extLst>
              <a:ext uri="{FF2B5EF4-FFF2-40B4-BE49-F238E27FC236}">
                <a16:creationId xmlns:a16="http://schemas.microsoft.com/office/drawing/2014/main" id="{F03182C9-E4F3-8501-3356-EF2551AD3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28" y="2452610"/>
            <a:ext cx="2343682" cy="2741148"/>
          </a:xfrm>
          <a:prstGeom prst="rect">
            <a:avLst/>
          </a:prstGeom>
        </p:spPr>
      </p:pic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0469E801-D89F-0B21-B7CD-1F86A17CC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274" y="1593836"/>
            <a:ext cx="3329543" cy="4322335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BA80E8DF-0D1D-4F27-F27C-DDEEE7DA6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5107" y="2607218"/>
            <a:ext cx="2431931" cy="243193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33A0E29-0A52-7D14-0F93-D28086E9A1A8}"/>
              </a:ext>
            </a:extLst>
          </p:cNvPr>
          <p:cNvSpPr/>
          <p:nvPr/>
        </p:nvSpPr>
        <p:spPr>
          <a:xfrm>
            <a:off x="7636571" y="3707184"/>
            <a:ext cx="693170" cy="55234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214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F5246-A38F-C0E9-7C00-3C5B9459A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94969" y="593812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0BE6F14-FF48-0F4F-A8AA-2E3F25371E4A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0D119D-D733-9E8F-C8D2-7FF42A67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How do LLMs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70860-496D-2DDB-0C31-3945E39D08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774092"/>
            <a:ext cx="11468176" cy="40260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sz="2400" b="1" u="sng" dirty="0">
                <a:latin typeface="Aptos" panose="020B0004020202020204" pitchFamily="34" charset="0"/>
              </a:rPr>
              <a:t>Fine Tuning</a:t>
            </a:r>
          </a:p>
          <a:p>
            <a:r>
              <a:rPr lang="en-US" dirty="0">
                <a:latin typeface="Aptos" panose="020B0004020202020204" pitchFamily="34" charset="0"/>
              </a:rPr>
              <a:t>Task-specific tuning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Adapt model to a particular task</a:t>
            </a:r>
          </a:p>
          <a:p>
            <a:r>
              <a:rPr lang="en-US" dirty="0">
                <a:latin typeface="Aptos" panose="020B0004020202020204" pitchFamily="34" charset="0"/>
              </a:rPr>
              <a:t>Smaller Dataset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Doesn’t need as much time</a:t>
            </a:r>
          </a:p>
          <a:p>
            <a:r>
              <a:rPr lang="en-US" dirty="0">
                <a:latin typeface="Aptos" panose="020B0004020202020204" pitchFamily="34" charset="0"/>
              </a:rPr>
              <a:t>Model Customization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Adjusting weights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Benefits: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Efficient specialization for niche tasks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Enhances accuracy for use cases</a:t>
            </a:r>
            <a:endParaRPr lang="en-CA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94742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3">
      <a:dk1>
        <a:srgbClr val="000000"/>
      </a:dk1>
      <a:lt1>
        <a:sysClr val="window" lastClr="FFFFFF"/>
      </a:lt1>
      <a:dk2>
        <a:srgbClr val="475760"/>
      </a:dk2>
      <a:lt2>
        <a:srgbClr val="D1D1D1"/>
      </a:lt2>
      <a:accent1>
        <a:srgbClr val="E12A3E"/>
      </a:accent1>
      <a:accent2>
        <a:srgbClr val="009CB2"/>
      </a:accent2>
      <a:accent3>
        <a:srgbClr val="E12A3E"/>
      </a:accent3>
      <a:accent4>
        <a:srgbClr val="009CB2"/>
      </a:accent4>
      <a:accent5>
        <a:srgbClr val="475760"/>
      </a:accent5>
      <a:accent6>
        <a:srgbClr val="D1D1D1"/>
      </a:accent6>
      <a:hlink>
        <a:srgbClr val="009CB2"/>
      </a:hlink>
      <a:folHlink>
        <a:srgbClr val="E12A3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3D573D-CB81-4D93-84F5-3F332E505160}" vid="{3F0FCCF4-F862-42D5-B82E-E18053DEB2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F832143B172246A603EC05490883F4" ma:contentTypeVersion="15" ma:contentTypeDescription="Create a new document." ma:contentTypeScope="" ma:versionID="57c3a3478984351122dd963f0ce6009a">
  <xsd:schema xmlns:xsd="http://www.w3.org/2001/XMLSchema" xmlns:xs="http://www.w3.org/2001/XMLSchema" xmlns:p="http://schemas.microsoft.com/office/2006/metadata/properties" xmlns:ns3="f9e31d36-f998-41f1-a506-2a4aaac3d97c" xmlns:ns4="c63cb230-218f-4c17-8c98-9084c70731d6" targetNamespace="http://schemas.microsoft.com/office/2006/metadata/properties" ma:root="true" ma:fieldsID="78516080355076ee1d2a3a39bd0c539e" ns3:_="" ns4:_="">
    <xsd:import namespace="f9e31d36-f998-41f1-a506-2a4aaac3d97c"/>
    <xsd:import namespace="c63cb230-218f-4c17-8c98-9084c70731d6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SystemTags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31d36-f998-41f1-a506-2a4aaac3d97c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3cb230-218f-4c17-8c98-9084c70731d6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9e31d36-f998-41f1-a506-2a4aaac3d97c" xsi:nil="true"/>
  </documentManagement>
</p:properties>
</file>

<file path=customXml/itemProps1.xml><?xml version="1.0" encoding="utf-8"?>
<ds:datastoreItem xmlns:ds="http://schemas.openxmlformats.org/officeDocument/2006/customXml" ds:itemID="{836689EC-207A-4304-859D-6A9BDD0C8E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e31d36-f998-41f1-a506-2a4aaac3d97c"/>
    <ds:schemaRef ds:uri="c63cb230-218f-4c17-8c98-9084c70731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9ABF99-66F6-432C-9F0A-D7DF10E455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92F0ED-A954-4D58-B4D0-7ABBBC858F9E}">
  <ds:schemaRefs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metadata/properties"/>
    <ds:schemaRef ds:uri="c63cb230-218f-4c17-8c98-9084c70731d6"/>
    <ds:schemaRef ds:uri="http://schemas.microsoft.com/office/2006/documentManagement/types"/>
    <ds:schemaRef ds:uri="f9e31d36-f998-41f1-a506-2a4aaac3d97c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NAViGATE Toronto Template</Template>
  <TotalTime>31</TotalTime>
  <Words>1237</Words>
  <Application>Microsoft Office PowerPoint</Application>
  <PresentationFormat>Widescreen</PresentationFormat>
  <Paragraphs>295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Aptos</vt:lpstr>
      <vt:lpstr>Arial</vt:lpstr>
      <vt:lpstr>Britannic Bold</vt:lpstr>
      <vt:lpstr>Calibri</vt:lpstr>
      <vt:lpstr>Century Gothic</vt:lpstr>
      <vt:lpstr>Ebrima</vt:lpstr>
      <vt:lpstr>Wingdings</vt:lpstr>
      <vt:lpstr>Retrospect</vt:lpstr>
      <vt:lpstr>What is an LLM?? [Hint: AI]</vt:lpstr>
      <vt:lpstr>Agenda</vt:lpstr>
      <vt:lpstr>What are LLMs?</vt:lpstr>
      <vt:lpstr>History and Evolution</vt:lpstr>
      <vt:lpstr>History and Evolution</vt:lpstr>
      <vt:lpstr>How do LLMs work?</vt:lpstr>
      <vt:lpstr>How do LLMs work?</vt:lpstr>
      <vt:lpstr>How do LLMs work?</vt:lpstr>
      <vt:lpstr>How do LLMs work?</vt:lpstr>
      <vt:lpstr>How do LLMs work?</vt:lpstr>
      <vt:lpstr>Lets walk through an example</vt:lpstr>
      <vt:lpstr>Building an AI Assistant</vt:lpstr>
      <vt:lpstr>Building an AI Assistant</vt:lpstr>
      <vt:lpstr>Building an AI Assistant</vt:lpstr>
      <vt:lpstr>Building an AI Assistant</vt:lpstr>
      <vt:lpstr>Building an AI Assistant</vt:lpstr>
      <vt:lpstr>Building an AI Assistant</vt:lpstr>
      <vt:lpstr>Other LLM Applications</vt:lpstr>
      <vt:lpstr>Other LLM Applications</vt:lpstr>
      <vt:lpstr>Other LLM Applications</vt:lpstr>
      <vt:lpstr>So far…..</vt:lpstr>
      <vt:lpstr>Challenges for LLMs</vt:lpstr>
      <vt:lpstr>Challenges for LLMs</vt:lpstr>
      <vt:lpstr>Bias in LLMs</vt:lpstr>
      <vt:lpstr>Security Concerns for LLMs</vt:lpstr>
      <vt:lpstr>Security Concerns for LLMs</vt:lpstr>
      <vt:lpstr>Security Concerns for LLMs</vt:lpstr>
      <vt:lpstr>The future of LLMs</vt:lpstr>
      <vt:lpstr>The future of LLMs</vt:lpstr>
      <vt:lpstr>Thank you!   Any questions are welcome!</vt:lpstr>
      <vt:lpstr>What is an LLM? (hint: AI) - Hisham Siddique</vt:lpstr>
    </vt:vector>
  </TitlesOfParts>
  <Company>IBM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Hisham Siddique</dc:creator>
  <cp:lastModifiedBy>Hisham Siddique</cp:lastModifiedBy>
  <cp:revision>6</cp:revision>
  <dcterms:created xsi:type="dcterms:W3CDTF">2024-10-29T17:14:07Z</dcterms:created>
  <dcterms:modified xsi:type="dcterms:W3CDTF">2024-11-13T15:12:37Z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0x0101004FF832143B172246A603EC05490883F4</vt:lpwstr>
  </property>
</Properties>
</file>